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308"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8" autoAdjust="0"/>
    <p:restoredTop sz="94660"/>
  </p:normalViewPr>
  <p:slideViewPr>
    <p:cSldViewPr>
      <p:cViewPr varScale="1">
        <p:scale>
          <a:sx n="48" d="100"/>
          <a:sy n="48" d="100"/>
        </p:scale>
        <p:origin x="-648" y="-82"/>
      </p:cViewPr>
      <p:guideLst>
        <p:guide orient="horz" pos="2880"/>
        <p:guide pos="2160"/>
      </p:guideLst>
    </p:cSldViewPr>
  </p:slideViewPr>
  <p:notesTextViewPr>
    <p:cViewPr>
      <p:scale>
        <a:sx n="100" d="100"/>
        <a:sy n="100" d="100"/>
      </p:scale>
      <p:origin x="0" y="0"/>
    </p:cViewPr>
  </p:notesTextViewPr>
  <p:sorterViewPr>
    <p:cViewPr>
      <p:scale>
        <a:sx n="77" d="100"/>
        <a:sy n="7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E62BF-F0EC-4E54-BBF6-08AFC308E26C}"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n-IN"/>
        </a:p>
      </dgm:t>
    </dgm:pt>
    <dgm:pt modelId="{56809402-3783-466C-B278-6936986CE3BC}">
      <dgm:prSet phldrT="[Text]"/>
      <dgm:spPr/>
      <dgm:t>
        <a:bodyPr/>
        <a:lstStyle/>
        <a:p>
          <a:r>
            <a:rPr lang="en-IN" dirty="0">
              <a:latin typeface="Times New Roman" panose="02020603050405020304" pitchFamily="18" charset="0"/>
              <a:cs typeface="Times New Roman" panose="02020603050405020304" pitchFamily="18" charset="0"/>
            </a:rPr>
            <a:t>ESG – Environmental, Social, </a:t>
          </a:r>
          <a:r>
            <a:rPr lang="en-IN" dirty="0" err="1">
              <a:latin typeface="Times New Roman" panose="02020603050405020304" pitchFamily="18" charset="0"/>
              <a:cs typeface="Times New Roman" panose="02020603050405020304" pitchFamily="18" charset="0"/>
            </a:rPr>
            <a:t>Goverance</a:t>
          </a:r>
          <a:endParaRPr lang="en-IN" dirty="0">
            <a:latin typeface="Times New Roman" panose="02020603050405020304" pitchFamily="18" charset="0"/>
            <a:cs typeface="Times New Roman" panose="02020603050405020304" pitchFamily="18" charset="0"/>
          </a:endParaRPr>
        </a:p>
      </dgm:t>
    </dgm:pt>
    <dgm:pt modelId="{68288A17-7096-47F8-A16D-0C54F5E8C72D}" type="parTrans" cxnId="{ACC13669-DF2F-4FCD-98F7-246AD06B9124}">
      <dgm:prSet/>
      <dgm:spPr/>
      <dgm:t>
        <a:bodyPr/>
        <a:lstStyle/>
        <a:p>
          <a:endParaRPr lang="en-IN"/>
        </a:p>
      </dgm:t>
    </dgm:pt>
    <dgm:pt modelId="{9A2AC090-1692-49A2-AD08-228C952AC441}" type="sibTrans" cxnId="{ACC13669-DF2F-4FCD-98F7-246AD06B9124}">
      <dgm:prSet/>
      <dgm:spPr/>
      <dgm:t>
        <a:bodyPr/>
        <a:lstStyle/>
        <a:p>
          <a:endParaRPr lang="en-IN"/>
        </a:p>
      </dgm:t>
    </dgm:pt>
    <dgm:pt modelId="{E5512E41-5C3F-45D7-B9CD-5CF675D1A3E3}">
      <dgm:prSet phldrT="[Text]"/>
      <dgm:spPr/>
      <dgm:t>
        <a:bodyPr/>
        <a:lstStyle/>
        <a:p>
          <a:r>
            <a:rPr lang="en-IN" dirty="0">
              <a:latin typeface="Times New Roman" panose="02020603050405020304" pitchFamily="18" charset="0"/>
              <a:cs typeface="Times New Roman" panose="02020603050405020304" pitchFamily="18" charset="0"/>
            </a:rPr>
            <a:t>II – Impact Investing</a:t>
          </a:r>
        </a:p>
      </dgm:t>
    </dgm:pt>
    <dgm:pt modelId="{AA6AD459-699B-4F65-9CF3-84C9AADE71CA}" type="parTrans" cxnId="{CC808B13-25E9-4198-890D-AAFE7EF7E055}">
      <dgm:prSet/>
      <dgm:spPr/>
      <dgm:t>
        <a:bodyPr/>
        <a:lstStyle/>
        <a:p>
          <a:endParaRPr lang="en-IN"/>
        </a:p>
      </dgm:t>
    </dgm:pt>
    <dgm:pt modelId="{682A8BAB-C218-40E1-92FC-600FEE073FA2}" type="sibTrans" cxnId="{CC808B13-25E9-4198-890D-AAFE7EF7E055}">
      <dgm:prSet/>
      <dgm:spPr/>
      <dgm:t>
        <a:bodyPr/>
        <a:lstStyle/>
        <a:p>
          <a:endParaRPr lang="en-IN"/>
        </a:p>
      </dgm:t>
    </dgm:pt>
    <dgm:pt modelId="{8DF50226-7FAC-4C41-9C17-B87B6CCBC537}">
      <dgm:prSet phldrT="[Text]"/>
      <dgm:spPr/>
      <dgm:t>
        <a:bodyPr/>
        <a:lstStyle/>
        <a:p>
          <a:r>
            <a:rPr lang="en-IN" dirty="0">
              <a:latin typeface="Times New Roman" panose="02020603050405020304" pitchFamily="18" charset="0"/>
              <a:cs typeface="Times New Roman" panose="02020603050405020304" pitchFamily="18" charset="0"/>
            </a:rPr>
            <a:t>SRI – Sustainable &amp; Responsible Investing </a:t>
          </a:r>
        </a:p>
      </dgm:t>
    </dgm:pt>
    <dgm:pt modelId="{9D62228C-1C52-484C-8B5E-6A7AF9CD1616}" type="parTrans" cxnId="{0E5E8D3C-46BA-429D-93B7-A5FB518C1C48}">
      <dgm:prSet/>
      <dgm:spPr/>
      <dgm:t>
        <a:bodyPr/>
        <a:lstStyle/>
        <a:p>
          <a:endParaRPr lang="en-IN"/>
        </a:p>
      </dgm:t>
    </dgm:pt>
    <dgm:pt modelId="{51E5AC1C-82B4-4DB6-874A-DDE0A1128D55}" type="sibTrans" cxnId="{0E5E8D3C-46BA-429D-93B7-A5FB518C1C48}">
      <dgm:prSet/>
      <dgm:spPr/>
      <dgm:t>
        <a:bodyPr/>
        <a:lstStyle/>
        <a:p>
          <a:endParaRPr lang="en-IN"/>
        </a:p>
      </dgm:t>
    </dgm:pt>
    <dgm:pt modelId="{867E4A33-0F22-4179-A5F6-484B2E4FED20}" type="pres">
      <dgm:prSet presAssocID="{13AE62BF-F0EC-4E54-BBF6-08AFC308E26C}" presName="Name0" presStyleCnt="0">
        <dgm:presLayoutVars>
          <dgm:dir/>
          <dgm:resizeHandles val="exact"/>
        </dgm:presLayoutVars>
      </dgm:prSet>
      <dgm:spPr/>
      <dgm:t>
        <a:bodyPr/>
        <a:lstStyle/>
        <a:p>
          <a:endParaRPr lang="en-US"/>
        </a:p>
      </dgm:t>
    </dgm:pt>
    <dgm:pt modelId="{17151487-6827-41B6-B98B-658096DF0E00}" type="pres">
      <dgm:prSet presAssocID="{56809402-3783-466C-B278-6936986CE3BC}" presName="node" presStyleLbl="node1" presStyleIdx="0" presStyleCnt="3">
        <dgm:presLayoutVars>
          <dgm:bulletEnabled val="1"/>
        </dgm:presLayoutVars>
      </dgm:prSet>
      <dgm:spPr/>
      <dgm:t>
        <a:bodyPr/>
        <a:lstStyle/>
        <a:p>
          <a:endParaRPr lang="en-US"/>
        </a:p>
      </dgm:t>
    </dgm:pt>
    <dgm:pt modelId="{A4872B11-82CB-4BBA-A888-F1DE79AA7077}" type="pres">
      <dgm:prSet presAssocID="{9A2AC090-1692-49A2-AD08-228C952AC441}" presName="sibTrans" presStyleLbl="sibTrans2D1" presStyleIdx="0" presStyleCnt="3"/>
      <dgm:spPr/>
      <dgm:t>
        <a:bodyPr/>
        <a:lstStyle/>
        <a:p>
          <a:endParaRPr lang="en-US"/>
        </a:p>
      </dgm:t>
    </dgm:pt>
    <dgm:pt modelId="{D9852C9F-44D3-4D02-9E2A-A1A303F28857}" type="pres">
      <dgm:prSet presAssocID="{9A2AC090-1692-49A2-AD08-228C952AC441}" presName="connectorText" presStyleLbl="sibTrans2D1" presStyleIdx="0" presStyleCnt="3"/>
      <dgm:spPr/>
      <dgm:t>
        <a:bodyPr/>
        <a:lstStyle/>
        <a:p>
          <a:endParaRPr lang="en-US"/>
        </a:p>
      </dgm:t>
    </dgm:pt>
    <dgm:pt modelId="{DBEE3CF2-3C7D-4A05-A98A-A259E1A6C016}" type="pres">
      <dgm:prSet presAssocID="{E5512E41-5C3F-45D7-B9CD-5CF675D1A3E3}" presName="node" presStyleLbl="node1" presStyleIdx="1" presStyleCnt="3">
        <dgm:presLayoutVars>
          <dgm:bulletEnabled val="1"/>
        </dgm:presLayoutVars>
      </dgm:prSet>
      <dgm:spPr/>
      <dgm:t>
        <a:bodyPr/>
        <a:lstStyle/>
        <a:p>
          <a:endParaRPr lang="en-US"/>
        </a:p>
      </dgm:t>
    </dgm:pt>
    <dgm:pt modelId="{7208C8CC-C407-4306-BBC8-B73D63770C2A}" type="pres">
      <dgm:prSet presAssocID="{682A8BAB-C218-40E1-92FC-600FEE073FA2}" presName="sibTrans" presStyleLbl="sibTrans2D1" presStyleIdx="1" presStyleCnt="3"/>
      <dgm:spPr/>
      <dgm:t>
        <a:bodyPr/>
        <a:lstStyle/>
        <a:p>
          <a:endParaRPr lang="en-US"/>
        </a:p>
      </dgm:t>
    </dgm:pt>
    <dgm:pt modelId="{218DCED0-A136-4862-B921-CA10B7DF0598}" type="pres">
      <dgm:prSet presAssocID="{682A8BAB-C218-40E1-92FC-600FEE073FA2}" presName="connectorText" presStyleLbl="sibTrans2D1" presStyleIdx="1" presStyleCnt="3"/>
      <dgm:spPr/>
      <dgm:t>
        <a:bodyPr/>
        <a:lstStyle/>
        <a:p>
          <a:endParaRPr lang="en-US"/>
        </a:p>
      </dgm:t>
    </dgm:pt>
    <dgm:pt modelId="{1D52109F-08AC-4B3B-9B90-6658986D946C}" type="pres">
      <dgm:prSet presAssocID="{8DF50226-7FAC-4C41-9C17-B87B6CCBC537}" presName="node" presStyleLbl="node1" presStyleIdx="2" presStyleCnt="3">
        <dgm:presLayoutVars>
          <dgm:bulletEnabled val="1"/>
        </dgm:presLayoutVars>
      </dgm:prSet>
      <dgm:spPr/>
      <dgm:t>
        <a:bodyPr/>
        <a:lstStyle/>
        <a:p>
          <a:endParaRPr lang="en-US"/>
        </a:p>
      </dgm:t>
    </dgm:pt>
    <dgm:pt modelId="{3858E1B2-AAB9-4CD9-A5A7-EE5379A35F67}" type="pres">
      <dgm:prSet presAssocID="{51E5AC1C-82B4-4DB6-874A-DDE0A1128D55}" presName="sibTrans" presStyleLbl="sibTrans2D1" presStyleIdx="2" presStyleCnt="3"/>
      <dgm:spPr/>
      <dgm:t>
        <a:bodyPr/>
        <a:lstStyle/>
        <a:p>
          <a:endParaRPr lang="en-US"/>
        </a:p>
      </dgm:t>
    </dgm:pt>
    <dgm:pt modelId="{70F9054F-3A39-4B9A-8529-6A467A8A544C}" type="pres">
      <dgm:prSet presAssocID="{51E5AC1C-82B4-4DB6-874A-DDE0A1128D55}" presName="connectorText" presStyleLbl="sibTrans2D1" presStyleIdx="2" presStyleCnt="3"/>
      <dgm:spPr/>
      <dgm:t>
        <a:bodyPr/>
        <a:lstStyle/>
        <a:p>
          <a:endParaRPr lang="en-US"/>
        </a:p>
      </dgm:t>
    </dgm:pt>
  </dgm:ptLst>
  <dgm:cxnLst>
    <dgm:cxn modelId="{3518E235-8176-466A-964A-CE8122A7B31A}" type="presOf" srcId="{51E5AC1C-82B4-4DB6-874A-DDE0A1128D55}" destId="{3858E1B2-AAB9-4CD9-A5A7-EE5379A35F67}" srcOrd="0" destOrd="0" presId="urn:microsoft.com/office/officeart/2005/8/layout/cycle7"/>
    <dgm:cxn modelId="{D013649E-D546-430C-9770-26006F5B108C}" type="presOf" srcId="{13AE62BF-F0EC-4E54-BBF6-08AFC308E26C}" destId="{867E4A33-0F22-4179-A5F6-484B2E4FED20}" srcOrd="0" destOrd="0" presId="urn:microsoft.com/office/officeart/2005/8/layout/cycle7"/>
    <dgm:cxn modelId="{8FB02B91-C8DF-42BD-95E9-2BF43F5927D1}" type="presOf" srcId="{682A8BAB-C218-40E1-92FC-600FEE073FA2}" destId="{218DCED0-A136-4862-B921-CA10B7DF0598}" srcOrd="1" destOrd="0" presId="urn:microsoft.com/office/officeart/2005/8/layout/cycle7"/>
    <dgm:cxn modelId="{EBE1ED2E-B4D8-4E63-81FA-E8909D4EC4C8}" type="presOf" srcId="{56809402-3783-466C-B278-6936986CE3BC}" destId="{17151487-6827-41B6-B98B-658096DF0E00}" srcOrd="0" destOrd="0" presId="urn:microsoft.com/office/officeart/2005/8/layout/cycle7"/>
    <dgm:cxn modelId="{A3BEB6E9-6289-43BF-8E64-FCD9FE4CBFE5}" type="presOf" srcId="{9A2AC090-1692-49A2-AD08-228C952AC441}" destId="{A4872B11-82CB-4BBA-A888-F1DE79AA7077}" srcOrd="0" destOrd="0" presId="urn:microsoft.com/office/officeart/2005/8/layout/cycle7"/>
    <dgm:cxn modelId="{7BC4FFA8-BA76-43EA-BE2E-9069AB5C4094}" type="presOf" srcId="{682A8BAB-C218-40E1-92FC-600FEE073FA2}" destId="{7208C8CC-C407-4306-BBC8-B73D63770C2A}" srcOrd="0" destOrd="0" presId="urn:microsoft.com/office/officeart/2005/8/layout/cycle7"/>
    <dgm:cxn modelId="{8DA22A43-796D-4498-BC79-246AF17D8DCB}" type="presOf" srcId="{51E5AC1C-82B4-4DB6-874A-DDE0A1128D55}" destId="{70F9054F-3A39-4B9A-8529-6A467A8A544C}" srcOrd="1" destOrd="0" presId="urn:microsoft.com/office/officeart/2005/8/layout/cycle7"/>
    <dgm:cxn modelId="{3A6ACC7B-8E39-47CD-A666-7BDCD9F012EA}" type="presOf" srcId="{E5512E41-5C3F-45D7-B9CD-5CF675D1A3E3}" destId="{DBEE3CF2-3C7D-4A05-A98A-A259E1A6C016}" srcOrd="0" destOrd="0" presId="urn:microsoft.com/office/officeart/2005/8/layout/cycle7"/>
    <dgm:cxn modelId="{4D0B7A95-F467-4312-B309-CB12F752E352}" type="presOf" srcId="{9A2AC090-1692-49A2-AD08-228C952AC441}" destId="{D9852C9F-44D3-4D02-9E2A-A1A303F28857}" srcOrd="1" destOrd="0" presId="urn:microsoft.com/office/officeart/2005/8/layout/cycle7"/>
    <dgm:cxn modelId="{61D3A853-F4B0-4D16-9D75-B0A1F504AF57}" type="presOf" srcId="{8DF50226-7FAC-4C41-9C17-B87B6CCBC537}" destId="{1D52109F-08AC-4B3B-9B90-6658986D946C}" srcOrd="0" destOrd="0" presId="urn:microsoft.com/office/officeart/2005/8/layout/cycle7"/>
    <dgm:cxn modelId="{ACC13669-DF2F-4FCD-98F7-246AD06B9124}" srcId="{13AE62BF-F0EC-4E54-BBF6-08AFC308E26C}" destId="{56809402-3783-466C-B278-6936986CE3BC}" srcOrd="0" destOrd="0" parTransId="{68288A17-7096-47F8-A16D-0C54F5E8C72D}" sibTransId="{9A2AC090-1692-49A2-AD08-228C952AC441}"/>
    <dgm:cxn modelId="{CC808B13-25E9-4198-890D-AAFE7EF7E055}" srcId="{13AE62BF-F0EC-4E54-BBF6-08AFC308E26C}" destId="{E5512E41-5C3F-45D7-B9CD-5CF675D1A3E3}" srcOrd="1" destOrd="0" parTransId="{AA6AD459-699B-4F65-9CF3-84C9AADE71CA}" sibTransId="{682A8BAB-C218-40E1-92FC-600FEE073FA2}"/>
    <dgm:cxn modelId="{0E5E8D3C-46BA-429D-93B7-A5FB518C1C48}" srcId="{13AE62BF-F0EC-4E54-BBF6-08AFC308E26C}" destId="{8DF50226-7FAC-4C41-9C17-B87B6CCBC537}" srcOrd="2" destOrd="0" parTransId="{9D62228C-1C52-484C-8B5E-6A7AF9CD1616}" sibTransId="{51E5AC1C-82B4-4DB6-874A-DDE0A1128D55}"/>
    <dgm:cxn modelId="{953E9C93-D169-4665-AA4D-A0EC44D61737}" type="presParOf" srcId="{867E4A33-0F22-4179-A5F6-484B2E4FED20}" destId="{17151487-6827-41B6-B98B-658096DF0E00}" srcOrd="0" destOrd="0" presId="urn:microsoft.com/office/officeart/2005/8/layout/cycle7"/>
    <dgm:cxn modelId="{A76F40B3-815B-4DE0-A19D-307A2EE24C76}" type="presParOf" srcId="{867E4A33-0F22-4179-A5F6-484B2E4FED20}" destId="{A4872B11-82CB-4BBA-A888-F1DE79AA7077}" srcOrd="1" destOrd="0" presId="urn:microsoft.com/office/officeart/2005/8/layout/cycle7"/>
    <dgm:cxn modelId="{CA3535BC-9BCE-41FE-BC20-71E333A1D58A}" type="presParOf" srcId="{A4872B11-82CB-4BBA-A888-F1DE79AA7077}" destId="{D9852C9F-44D3-4D02-9E2A-A1A303F28857}" srcOrd="0" destOrd="0" presId="urn:microsoft.com/office/officeart/2005/8/layout/cycle7"/>
    <dgm:cxn modelId="{D61137E3-67D0-4569-B1E5-B023896E9325}" type="presParOf" srcId="{867E4A33-0F22-4179-A5F6-484B2E4FED20}" destId="{DBEE3CF2-3C7D-4A05-A98A-A259E1A6C016}" srcOrd="2" destOrd="0" presId="urn:microsoft.com/office/officeart/2005/8/layout/cycle7"/>
    <dgm:cxn modelId="{256496E0-362E-4961-8EE3-333267F49F22}" type="presParOf" srcId="{867E4A33-0F22-4179-A5F6-484B2E4FED20}" destId="{7208C8CC-C407-4306-BBC8-B73D63770C2A}" srcOrd="3" destOrd="0" presId="urn:microsoft.com/office/officeart/2005/8/layout/cycle7"/>
    <dgm:cxn modelId="{DE4BB99E-DE13-4197-820F-F58661FB327A}" type="presParOf" srcId="{7208C8CC-C407-4306-BBC8-B73D63770C2A}" destId="{218DCED0-A136-4862-B921-CA10B7DF0598}" srcOrd="0" destOrd="0" presId="urn:microsoft.com/office/officeart/2005/8/layout/cycle7"/>
    <dgm:cxn modelId="{06306EF5-550D-4645-A437-F12681E7B222}" type="presParOf" srcId="{867E4A33-0F22-4179-A5F6-484B2E4FED20}" destId="{1D52109F-08AC-4B3B-9B90-6658986D946C}" srcOrd="4" destOrd="0" presId="urn:microsoft.com/office/officeart/2005/8/layout/cycle7"/>
    <dgm:cxn modelId="{6B3882B5-15B5-4CD2-93EE-3B97FBE50055}" type="presParOf" srcId="{867E4A33-0F22-4179-A5F6-484B2E4FED20}" destId="{3858E1B2-AAB9-4CD9-A5A7-EE5379A35F67}" srcOrd="5" destOrd="0" presId="urn:microsoft.com/office/officeart/2005/8/layout/cycle7"/>
    <dgm:cxn modelId="{03133CB9-782C-486D-97D6-002E4C5B245B}" type="presParOf" srcId="{3858E1B2-AAB9-4CD9-A5A7-EE5379A35F67}" destId="{70F9054F-3A39-4B9A-8529-6A467A8A544C}"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51487-6827-41B6-B98B-658096DF0E00}">
      <dsp:nvSpPr>
        <dsp:cNvPr id="0" name=""/>
        <dsp:cNvSpPr/>
      </dsp:nvSpPr>
      <dsp:spPr>
        <a:xfrm>
          <a:off x="3705969" y="2404"/>
          <a:ext cx="3865661" cy="19328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IN" sz="3700" kern="1200" dirty="0">
              <a:latin typeface="Times New Roman" panose="02020603050405020304" pitchFamily="18" charset="0"/>
              <a:cs typeface="Times New Roman" panose="02020603050405020304" pitchFamily="18" charset="0"/>
            </a:rPr>
            <a:t>ESG – Environmental, Social, </a:t>
          </a:r>
          <a:r>
            <a:rPr lang="en-IN" sz="3700" kern="1200" dirty="0" err="1">
              <a:latin typeface="Times New Roman" panose="02020603050405020304" pitchFamily="18" charset="0"/>
              <a:cs typeface="Times New Roman" panose="02020603050405020304" pitchFamily="18" charset="0"/>
            </a:rPr>
            <a:t>Goverance</a:t>
          </a:r>
          <a:endParaRPr lang="en-IN" sz="3700" kern="1200" dirty="0">
            <a:latin typeface="Times New Roman" panose="02020603050405020304" pitchFamily="18" charset="0"/>
            <a:cs typeface="Times New Roman" panose="02020603050405020304" pitchFamily="18" charset="0"/>
          </a:endParaRPr>
        </a:p>
      </dsp:txBody>
      <dsp:txXfrm>
        <a:off x="3762580" y="59015"/>
        <a:ext cx="3752439" cy="1819608"/>
      </dsp:txXfrm>
    </dsp:sp>
    <dsp:sp modelId="{A4872B11-82CB-4BBA-A888-F1DE79AA7077}">
      <dsp:nvSpPr>
        <dsp:cNvPr id="0" name=""/>
        <dsp:cNvSpPr/>
      </dsp:nvSpPr>
      <dsp:spPr>
        <a:xfrm rot="3600000">
          <a:off x="6227247" y="3395554"/>
          <a:ext cx="2015828" cy="676490"/>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IN" sz="2900" kern="1200"/>
        </a:p>
      </dsp:txBody>
      <dsp:txXfrm>
        <a:off x="6430194" y="3530852"/>
        <a:ext cx="1609934" cy="405894"/>
      </dsp:txXfrm>
    </dsp:sp>
    <dsp:sp modelId="{DBEE3CF2-3C7D-4A05-A98A-A259E1A6C016}">
      <dsp:nvSpPr>
        <dsp:cNvPr id="0" name=""/>
        <dsp:cNvSpPr/>
      </dsp:nvSpPr>
      <dsp:spPr>
        <a:xfrm>
          <a:off x="6898692" y="5532364"/>
          <a:ext cx="3865661" cy="1932830"/>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IN" sz="3700" kern="1200" dirty="0">
              <a:latin typeface="Times New Roman" panose="02020603050405020304" pitchFamily="18" charset="0"/>
              <a:cs typeface="Times New Roman" panose="02020603050405020304" pitchFamily="18" charset="0"/>
            </a:rPr>
            <a:t>II – Impact Investing</a:t>
          </a:r>
        </a:p>
      </dsp:txBody>
      <dsp:txXfrm>
        <a:off x="6955303" y="5588975"/>
        <a:ext cx="3752439" cy="1819608"/>
      </dsp:txXfrm>
    </dsp:sp>
    <dsp:sp modelId="{7208C8CC-C407-4306-BBC8-B73D63770C2A}">
      <dsp:nvSpPr>
        <dsp:cNvPr id="0" name=""/>
        <dsp:cNvSpPr/>
      </dsp:nvSpPr>
      <dsp:spPr>
        <a:xfrm rot="10800000">
          <a:off x="4630885" y="6160534"/>
          <a:ext cx="2015828" cy="676490"/>
        </a:xfrm>
        <a:prstGeom prst="lef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IN" sz="2900" kern="1200"/>
        </a:p>
      </dsp:txBody>
      <dsp:txXfrm rot="10800000">
        <a:off x="4833832" y="6295832"/>
        <a:ext cx="1609934" cy="405894"/>
      </dsp:txXfrm>
    </dsp:sp>
    <dsp:sp modelId="{1D52109F-08AC-4B3B-9B90-6658986D946C}">
      <dsp:nvSpPr>
        <dsp:cNvPr id="0" name=""/>
        <dsp:cNvSpPr/>
      </dsp:nvSpPr>
      <dsp:spPr>
        <a:xfrm>
          <a:off x="513245" y="5532364"/>
          <a:ext cx="3865661" cy="193283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IN" sz="3700" kern="1200" dirty="0">
              <a:latin typeface="Times New Roman" panose="02020603050405020304" pitchFamily="18" charset="0"/>
              <a:cs typeface="Times New Roman" panose="02020603050405020304" pitchFamily="18" charset="0"/>
            </a:rPr>
            <a:t>SRI – Sustainable &amp; Responsible Investing </a:t>
          </a:r>
        </a:p>
      </dsp:txBody>
      <dsp:txXfrm>
        <a:off x="569856" y="5588975"/>
        <a:ext cx="3752439" cy="1819608"/>
      </dsp:txXfrm>
    </dsp:sp>
    <dsp:sp modelId="{3858E1B2-AAB9-4CD9-A5A7-EE5379A35F67}">
      <dsp:nvSpPr>
        <dsp:cNvPr id="0" name=""/>
        <dsp:cNvSpPr/>
      </dsp:nvSpPr>
      <dsp:spPr>
        <a:xfrm rot="18000000">
          <a:off x="3034523" y="3395554"/>
          <a:ext cx="2015828" cy="676490"/>
        </a:xfrm>
        <a:prstGeom prst="lef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IN" sz="2900" kern="1200"/>
        </a:p>
      </dsp:txBody>
      <dsp:txXfrm>
        <a:off x="3237470" y="3530852"/>
        <a:ext cx="1609934" cy="40589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5/16/2023</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4368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19790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17963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43486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7245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2645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40875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87824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03255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05926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7679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2286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9623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02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946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9352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5309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5/16/2023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5/16/2023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5/16/2023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5/16/2023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5/16/2023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5/16/2023</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trailingwifeblog.wordpress.com/category/trailing-wif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ma.m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10.svg"/><Relationship Id="rId4" Type="http://schemas.openxmlformats.org/officeDocument/2006/relationships/image" Target="../media/image30.png"/><Relationship Id="rId9"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title"/>
          </p:nvPr>
        </p:nvSpPr>
        <p:spPr>
          <a:xfrm>
            <a:off x="1701722" y="1539875"/>
            <a:ext cx="17341928" cy="4106252"/>
          </a:xfrm>
          <a:prstGeom prst="rect">
            <a:avLst/>
          </a:prstGeom>
        </p:spPr>
        <p:txBody>
          <a:bodyPr vert="horz" wrap="square" lIns="0" tIns="0" rIns="0" bIns="0" rtlCol="0">
            <a:spAutoFit/>
          </a:bodyPr>
          <a:lstStyle/>
          <a:p>
            <a:pPr marL="12700" algn="ctr">
              <a:lnSpc>
                <a:spcPct val="100000"/>
              </a:lnSpc>
            </a:pPr>
            <a:r>
              <a:rPr lang="en-IN" sz="8000" spc="-570" dirty="0"/>
              <a:t>Corporate Sustainability  Council</a:t>
            </a:r>
            <a:br>
              <a:rPr lang="en-IN" sz="8000" spc="-570" dirty="0"/>
            </a:br>
            <a:r>
              <a:rPr lang="en-IN" sz="6600" spc="-570" dirty="0"/>
              <a:t>Kick off Meeting</a:t>
            </a:r>
            <a:br>
              <a:rPr lang="en-IN" sz="6600" spc="-570" dirty="0"/>
            </a:br>
            <a:r>
              <a:rPr lang="en-IN" sz="6600" spc="-570" dirty="0"/>
              <a:t>May 04 – 7. 30pm</a:t>
            </a:r>
            <a:endParaRPr sz="8000" dirty="0"/>
          </a:p>
          <a:p>
            <a:pPr marL="12700">
              <a:lnSpc>
                <a:spcPct val="100000"/>
              </a:lnSpc>
              <a:spcBef>
                <a:spcPts val="114"/>
              </a:spcBef>
              <a:tabLst>
                <a:tab pos="2653030" algn="l"/>
                <a:tab pos="6842125" algn="l"/>
              </a:tabLst>
            </a:pP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lvl="0" indent="0" algn="l" defTabSz="914400" rtl="0" eaLnBrk="1" fontAlgn="auto" latinLnBrk="0" hangingPunct="1">
              <a:lnSpc>
                <a:spcPct val="116399"/>
              </a:lnSpc>
              <a:spcBef>
                <a:spcPts val="0"/>
              </a:spcBef>
              <a:spcAft>
                <a:spcPts val="0"/>
              </a:spcAft>
              <a:buClrTx/>
              <a:buSzTx/>
              <a:buFontTx/>
              <a:buNone/>
              <a:tabLst>
                <a:tab pos="5894705" algn="l"/>
              </a:tabLst>
              <a:defRPr/>
            </a:pPr>
            <a:r>
              <a:rPr kumimoji="0" sz="4500" b="1" i="0" u="none" strike="noStrike" kern="1200" cap="none" spc="300" normalizeH="0" baseline="0" noProof="0" dirty="0">
                <a:ln>
                  <a:noFill/>
                </a:ln>
                <a:solidFill>
                  <a:prstClr val="black"/>
                </a:solidFill>
                <a:effectLst/>
                <a:uLnTx/>
                <a:uFillTx/>
                <a:latin typeface="Garamond"/>
                <a:ea typeface="+mn-ea"/>
                <a:cs typeface="Garamond"/>
              </a:rPr>
              <a:t>WOMEN´</a:t>
            </a:r>
            <a:r>
              <a:rPr kumimoji="0" sz="4500" b="1" i="0" u="none" strike="noStrike" kern="1200" cap="none" spc="20" normalizeH="0" baseline="0" noProof="0" dirty="0">
                <a:ln>
                  <a:noFill/>
                </a:ln>
                <a:solidFill>
                  <a:prstClr val="black"/>
                </a:solidFill>
                <a:effectLst/>
                <a:uLnTx/>
                <a:uFillTx/>
                <a:latin typeface="Garamond"/>
                <a:ea typeface="+mn-ea"/>
                <a:cs typeface="Garamond"/>
              </a:rPr>
              <a:t>S</a:t>
            </a:r>
            <a:r>
              <a:rPr kumimoji="0" sz="4500" b="1" i="0" u="none" strike="noStrike" kern="1200" cap="none" spc="370" normalizeH="0" baseline="0" noProof="0" dirty="0">
                <a:ln>
                  <a:noFill/>
                </a:ln>
                <a:solidFill>
                  <a:prstClr val="black"/>
                </a:solidFill>
                <a:effectLst/>
                <a:uLnTx/>
                <a:uFillTx/>
                <a:latin typeface="Garamond"/>
                <a:ea typeface="+mn-ea"/>
                <a:cs typeface="Garamond"/>
              </a:rPr>
              <a:t> </a:t>
            </a:r>
            <a:r>
              <a:rPr kumimoji="0" sz="4500" b="1" i="0" u="none" strike="noStrike" kern="1200" cap="none" spc="45" normalizeH="0" baseline="0" noProof="0" dirty="0">
                <a:ln>
                  <a:noFill/>
                </a:ln>
                <a:solidFill>
                  <a:prstClr val="black"/>
                </a:solidFill>
                <a:effectLst/>
                <a:uLnTx/>
                <a:uFillTx/>
                <a:latin typeface="Garamond"/>
                <a:ea typeface="+mn-ea"/>
                <a:cs typeface="Garamond"/>
              </a:rPr>
              <a:t>INDIA</a:t>
            </a:r>
            <a:r>
              <a:rPr kumimoji="0" sz="4500" b="1" i="0" u="none" strike="noStrike" kern="1200" cap="none" spc="-305" normalizeH="0" baseline="0" noProof="0" dirty="0">
                <a:ln>
                  <a:noFill/>
                </a:ln>
                <a:solidFill>
                  <a:prstClr val="black"/>
                </a:solidFill>
                <a:effectLst/>
                <a:uLnTx/>
                <a:uFillTx/>
                <a:latin typeface="Garamond"/>
                <a:ea typeface="+mn-ea"/>
                <a:cs typeface="Garamond"/>
              </a:rPr>
              <a:t>N</a:t>
            </a:r>
            <a:r>
              <a:rPr kumimoji="0" sz="4500" b="1" i="0" u="none" strike="noStrike" kern="1200" cap="none" spc="0" normalizeH="0" baseline="0" noProof="0" dirty="0">
                <a:ln>
                  <a:noFill/>
                </a:ln>
                <a:solidFill>
                  <a:prstClr val="black"/>
                </a:solidFill>
                <a:effectLst/>
                <a:uLnTx/>
                <a:uFillTx/>
                <a:latin typeface="Garamond"/>
                <a:ea typeface="+mn-ea"/>
                <a:cs typeface="Garamond"/>
              </a:rPr>
              <a:t>	</a:t>
            </a:r>
            <a:r>
              <a:rPr kumimoji="0" sz="4500" b="1" i="0" u="none" strike="noStrike" kern="1200" cap="none" spc="100" normalizeH="0" baseline="0" noProof="0" dirty="0">
                <a:ln>
                  <a:noFill/>
                </a:ln>
                <a:solidFill>
                  <a:prstClr val="black"/>
                </a:solidFill>
                <a:effectLst/>
                <a:uLnTx/>
                <a:uFillTx/>
                <a:latin typeface="Garamond"/>
                <a:ea typeface="+mn-ea"/>
                <a:cs typeface="Garamond"/>
              </a:rPr>
              <a:t>CHAMBER</a:t>
            </a:r>
            <a:r>
              <a:rPr kumimoji="0" sz="4500" b="1" i="0" u="none" strike="noStrike" kern="1200" cap="none" spc="204" normalizeH="0" baseline="0" noProof="0" dirty="0">
                <a:ln>
                  <a:noFill/>
                </a:ln>
                <a:solidFill>
                  <a:prstClr val="black"/>
                </a:solidFill>
                <a:effectLst/>
                <a:uLnTx/>
                <a:uFillTx/>
                <a:latin typeface="Garamond"/>
                <a:ea typeface="+mn-ea"/>
                <a:cs typeface="Garamond"/>
              </a:rPr>
              <a:t> </a:t>
            </a:r>
            <a:r>
              <a:rPr kumimoji="0" sz="4500" b="1" i="0" u="none" strike="noStrike" kern="1200" cap="none" spc="50" normalizeH="0" baseline="0" noProof="0" dirty="0">
                <a:ln>
                  <a:noFill/>
                </a:ln>
                <a:solidFill>
                  <a:prstClr val="black"/>
                </a:solidFill>
                <a:effectLst/>
                <a:uLnTx/>
                <a:uFillTx/>
                <a:latin typeface="Garamond"/>
                <a:ea typeface="+mn-ea"/>
                <a:cs typeface="Garamond"/>
              </a:rPr>
              <a:t>O</a:t>
            </a:r>
            <a:r>
              <a:rPr kumimoji="0" sz="4500" b="1" i="0" u="none" strike="noStrike" kern="1200" cap="none" spc="-170" normalizeH="0" baseline="0" noProof="0" dirty="0">
                <a:ln>
                  <a:noFill/>
                </a:ln>
                <a:solidFill>
                  <a:prstClr val="black"/>
                </a:solidFill>
                <a:effectLst/>
                <a:uLnTx/>
                <a:uFillTx/>
                <a:latin typeface="Garamond"/>
                <a:ea typeface="+mn-ea"/>
                <a:cs typeface="Garamond"/>
              </a:rPr>
              <a:t>F</a:t>
            </a:r>
            <a:r>
              <a:rPr kumimoji="0" sz="4500" b="1" i="0" u="none" strike="noStrike" kern="1200" cap="none" spc="370" normalizeH="0" baseline="0" noProof="0" dirty="0">
                <a:ln>
                  <a:noFill/>
                </a:ln>
                <a:solidFill>
                  <a:prstClr val="black"/>
                </a:solidFill>
                <a:effectLst/>
                <a:uLnTx/>
                <a:uFillTx/>
                <a:latin typeface="Garamond"/>
                <a:ea typeface="+mn-ea"/>
                <a:cs typeface="Garamond"/>
              </a:rPr>
              <a:t> </a:t>
            </a:r>
            <a:r>
              <a:rPr kumimoji="0" sz="4500" b="1" i="0" u="none" strike="noStrike" kern="1200" cap="none" spc="135" normalizeH="0" baseline="0" noProof="0" dirty="0">
                <a:ln>
                  <a:noFill/>
                </a:ln>
                <a:solidFill>
                  <a:prstClr val="black"/>
                </a:solidFill>
                <a:effectLst/>
                <a:uLnTx/>
                <a:uFillTx/>
                <a:latin typeface="Garamond"/>
                <a:ea typeface="+mn-ea"/>
                <a:cs typeface="Garamond"/>
              </a:rPr>
              <a:t>C</a:t>
            </a:r>
            <a:r>
              <a:rPr kumimoji="0" sz="4500" b="1" i="0" u="none" strike="noStrike" kern="1200" cap="none" spc="75" normalizeH="0" baseline="0" noProof="0" dirty="0">
                <a:ln>
                  <a:noFill/>
                </a:ln>
                <a:solidFill>
                  <a:prstClr val="black"/>
                </a:solidFill>
                <a:effectLst/>
                <a:uLnTx/>
                <a:uFillTx/>
                <a:latin typeface="Garamond"/>
                <a:ea typeface="+mn-ea"/>
                <a:cs typeface="Garamond"/>
              </a:rPr>
              <a:t>OMME</a:t>
            </a:r>
            <a:r>
              <a:rPr kumimoji="0" sz="4500" b="1" i="0" u="none" strike="noStrike" kern="1200" cap="none" spc="-50" normalizeH="0" baseline="0" noProof="0" dirty="0">
                <a:ln>
                  <a:noFill/>
                </a:ln>
                <a:solidFill>
                  <a:prstClr val="black"/>
                </a:solidFill>
                <a:effectLst/>
                <a:uLnTx/>
                <a:uFillTx/>
                <a:latin typeface="Garamond"/>
                <a:ea typeface="+mn-ea"/>
                <a:cs typeface="Garamond"/>
              </a:rPr>
              <a:t>R</a:t>
            </a:r>
            <a:r>
              <a:rPr kumimoji="0" sz="4500" b="1" i="0" u="none" strike="noStrike" kern="1200" cap="none" spc="25" normalizeH="0" baseline="0" noProof="0" dirty="0">
                <a:ln>
                  <a:noFill/>
                </a:ln>
                <a:solidFill>
                  <a:prstClr val="black"/>
                </a:solidFill>
                <a:effectLst/>
                <a:uLnTx/>
                <a:uFillTx/>
                <a:latin typeface="Garamond"/>
                <a:ea typeface="+mn-ea"/>
                <a:cs typeface="Garamond"/>
              </a:rPr>
              <a:t>C</a:t>
            </a:r>
            <a:r>
              <a:rPr kumimoji="0" sz="4500" b="1" i="0" u="none" strike="noStrike" kern="1200" cap="none" spc="-254" normalizeH="0" baseline="0" noProof="0" dirty="0">
                <a:ln>
                  <a:noFill/>
                </a:ln>
                <a:solidFill>
                  <a:prstClr val="black"/>
                </a:solidFill>
                <a:effectLst/>
                <a:uLnTx/>
                <a:uFillTx/>
                <a:latin typeface="Garamond"/>
                <a:ea typeface="+mn-ea"/>
                <a:cs typeface="Garamond"/>
              </a:rPr>
              <a:t>E</a:t>
            </a:r>
            <a:r>
              <a:rPr kumimoji="0" sz="4500" b="1" i="0" u="none" strike="noStrike" kern="1200" cap="none" spc="370" normalizeH="0" baseline="0" noProof="0" dirty="0">
                <a:ln>
                  <a:noFill/>
                </a:ln>
                <a:solidFill>
                  <a:prstClr val="black"/>
                </a:solidFill>
                <a:effectLst/>
                <a:uLnTx/>
                <a:uFillTx/>
                <a:latin typeface="Garamond"/>
                <a:ea typeface="+mn-ea"/>
                <a:cs typeface="Garamond"/>
              </a:rPr>
              <a:t> </a:t>
            </a:r>
            <a:r>
              <a:rPr kumimoji="0" sz="4500" b="1" i="0" u="none" strike="noStrike" kern="1200" cap="none" spc="130" normalizeH="0" baseline="0" noProof="0" dirty="0">
                <a:ln>
                  <a:noFill/>
                </a:ln>
                <a:solidFill>
                  <a:prstClr val="black"/>
                </a:solidFill>
                <a:effectLst/>
                <a:uLnTx/>
                <a:uFillTx/>
                <a:latin typeface="Garamond"/>
                <a:ea typeface="+mn-ea"/>
                <a:cs typeface="Garamond"/>
              </a:rPr>
              <a:t>AN</a:t>
            </a:r>
            <a:r>
              <a:rPr kumimoji="0" sz="4500" b="1" i="0" u="none" strike="noStrike" kern="1200" cap="none" spc="-145" normalizeH="0" baseline="0" noProof="0" dirty="0">
                <a:ln>
                  <a:noFill/>
                </a:ln>
                <a:solidFill>
                  <a:prstClr val="black"/>
                </a:solidFill>
                <a:effectLst/>
                <a:uLnTx/>
                <a:uFillTx/>
                <a:latin typeface="Garamond"/>
                <a:ea typeface="+mn-ea"/>
                <a:cs typeface="Garamond"/>
              </a:rPr>
              <a:t>D</a:t>
            </a:r>
            <a:r>
              <a:rPr kumimoji="0" sz="4500" b="1" i="0" u="none" strike="noStrike" kern="1200" cap="none" spc="370" normalizeH="0" baseline="0" noProof="0" dirty="0">
                <a:ln>
                  <a:noFill/>
                </a:ln>
                <a:solidFill>
                  <a:prstClr val="black"/>
                </a:solidFill>
                <a:effectLst/>
                <a:uLnTx/>
                <a:uFillTx/>
                <a:latin typeface="Garamond"/>
                <a:ea typeface="+mn-ea"/>
                <a:cs typeface="Garamond"/>
              </a:rPr>
              <a:t> </a:t>
            </a:r>
            <a:r>
              <a:rPr kumimoji="0" sz="4500" b="1" i="0" u="none" strike="noStrike" kern="1200" cap="none" spc="-95" normalizeH="0" baseline="0" noProof="0" dirty="0">
                <a:ln>
                  <a:noFill/>
                </a:ln>
                <a:solidFill>
                  <a:prstClr val="black"/>
                </a:solidFill>
                <a:effectLst/>
                <a:uLnTx/>
                <a:uFillTx/>
                <a:latin typeface="Garamond"/>
                <a:ea typeface="+mn-ea"/>
                <a:cs typeface="Garamond"/>
              </a:rPr>
              <a:t>IN</a:t>
            </a:r>
            <a:r>
              <a:rPr kumimoji="0" sz="4500" b="1" i="0" u="none" strike="noStrike" kern="1200" cap="none" spc="45" normalizeH="0" baseline="0" noProof="0" dirty="0">
                <a:ln>
                  <a:noFill/>
                </a:ln>
                <a:solidFill>
                  <a:prstClr val="black"/>
                </a:solidFill>
                <a:effectLst/>
                <a:uLnTx/>
                <a:uFillTx/>
                <a:latin typeface="Garamond"/>
                <a:ea typeface="+mn-ea"/>
                <a:cs typeface="Garamond"/>
              </a:rPr>
              <a:t>D</a:t>
            </a:r>
            <a:r>
              <a:rPr kumimoji="0" sz="4500" b="1" i="0" u="none" strike="noStrike" kern="1200" cap="none" spc="100" normalizeH="0" baseline="0" noProof="0" dirty="0">
                <a:ln>
                  <a:noFill/>
                </a:ln>
                <a:solidFill>
                  <a:prstClr val="black"/>
                </a:solidFill>
                <a:effectLst/>
                <a:uLnTx/>
                <a:uFillTx/>
                <a:latin typeface="Garamond"/>
                <a:ea typeface="+mn-ea"/>
                <a:cs typeface="Garamond"/>
              </a:rPr>
              <a:t>U</a:t>
            </a:r>
            <a:r>
              <a:rPr kumimoji="0" sz="4500" b="1" i="0" u="none" strike="noStrike" kern="1200" cap="none" spc="335" normalizeH="0" baseline="0" noProof="0" dirty="0">
                <a:ln>
                  <a:noFill/>
                </a:ln>
                <a:solidFill>
                  <a:prstClr val="black"/>
                </a:solidFill>
                <a:effectLst/>
                <a:uLnTx/>
                <a:uFillTx/>
                <a:latin typeface="Garamond"/>
                <a:ea typeface="+mn-ea"/>
                <a:cs typeface="Garamond"/>
              </a:rPr>
              <a:t>S</a:t>
            </a:r>
            <a:r>
              <a:rPr kumimoji="0" sz="4500" b="1" i="0" u="none" strike="noStrike" kern="1200" cap="none" spc="175" normalizeH="0" baseline="0" noProof="0" dirty="0">
                <a:ln>
                  <a:noFill/>
                </a:ln>
                <a:solidFill>
                  <a:prstClr val="black"/>
                </a:solidFill>
                <a:effectLst/>
                <a:uLnTx/>
                <a:uFillTx/>
                <a:latin typeface="Garamond"/>
                <a:ea typeface="+mn-ea"/>
                <a:cs typeface="Garamond"/>
              </a:rPr>
              <a:t>T</a:t>
            </a:r>
            <a:r>
              <a:rPr kumimoji="0" sz="4500" b="1" i="0" u="none" strike="noStrike" kern="1200" cap="none" spc="-140" normalizeH="0" baseline="0" noProof="0" dirty="0">
                <a:ln>
                  <a:noFill/>
                </a:ln>
                <a:solidFill>
                  <a:prstClr val="black"/>
                </a:solidFill>
                <a:effectLst/>
                <a:uLnTx/>
                <a:uFillTx/>
                <a:latin typeface="Garamond"/>
                <a:ea typeface="+mn-ea"/>
                <a:cs typeface="Garamond"/>
              </a:rPr>
              <a:t>R</a:t>
            </a:r>
            <a:r>
              <a:rPr kumimoji="0" sz="4500" b="1" i="0" u="none" strike="noStrike" kern="1200" cap="none" spc="-120" normalizeH="0" baseline="0" noProof="0" dirty="0">
                <a:ln>
                  <a:noFill/>
                </a:ln>
                <a:solidFill>
                  <a:prstClr val="black"/>
                </a:solidFill>
                <a:effectLst/>
                <a:uLnTx/>
                <a:uFillTx/>
                <a:latin typeface="Garamond"/>
                <a:ea typeface="+mn-ea"/>
                <a:cs typeface="Garamond"/>
              </a:rPr>
              <a:t>Y</a:t>
            </a:r>
            <a:endParaRPr kumimoji="0" sz="4500" b="0" i="0" u="none" strike="noStrike" kern="1200" cap="none" spc="0" normalizeH="0" baseline="0" noProof="0" dirty="0">
              <a:ln>
                <a:noFill/>
              </a:ln>
              <a:solidFill>
                <a:prstClr val="black"/>
              </a:solidFill>
              <a:effectLst/>
              <a:uLnTx/>
              <a:uFillTx/>
              <a:latin typeface="Garamond"/>
              <a:ea typeface="+mn-ea"/>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lvl="0" indent="0" algn="l" defTabSz="914400" rtl="0" eaLnBrk="1" fontAlgn="auto" latinLnBrk="0" hangingPunct="1">
              <a:lnSpc>
                <a:spcPct val="116399"/>
              </a:lnSpc>
              <a:spcBef>
                <a:spcPts val="0"/>
              </a:spcBef>
              <a:spcAft>
                <a:spcPts val="0"/>
              </a:spcAft>
              <a:buClrTx/>
              <a:buSzTx/>
              <a:buFontTx/>
              <a:buNone/>
              <a:tabLst>
                <a:tab pos="5894705" algn="l"/>
              </a:tabLst>
              <a:defRPr/>
            </a:pPr>
            <a:r>
              <a:rPr kumimoji="0" lang="en-US" sz="4500" b="1" i="0" u="none" strike="noStrike" kern="1200" cap="none" spc="300" normalizeH="0" baseline="0" noProof="0" dirty="0">
                <a:ln>
                  <a:noFill/>
                </a:ln>
                <a:solidFill>
                  <a:prstClr val="black"/>
                </a:solidFill>
                <a:effectLst/>
                <a:uLnTx/>
                <a:uFillTx/>
                <a:latin typeface="Garamond"/>
                <a:ea typeface="+mn-ea"/>
                <a:cs typeface="Garamond"/>
              </a:rPr>
              <a:t>www.wicci.in</a:t>
            </a:r>
            <a:endParaRPr kumimoji="0" sz="4500" b="0" i="0" u="none" strike="noStrike" kern="1200" cap="none" spc="0" normalizeH="0" baseline="0" noProof="0" dirty="0">
              <a:ln>
                <a:noFill/>
              </a:ln>
              <a:solidFill>
                <a:prstClr val="black"/>
              </a:solidFill>
              <a:effectLst/>
              <a:uLnTx/>
              <a:uFillTx/>
              <a:latin typeface="Garamond"/>
              <a:ea typeface="+mn-ea"/>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667913"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700647"/>
            <a:ext cx="18364200" cy="306425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Leena </a:t>
            </a:r>
            <a:r>
              <a:rPr lang="en-US" sz="3600" spc="-135" dirty="0" err="1">
                <a:latin typeface="Algerian" panose="04020705040A02060702" pitchFamily="82" charset="0"/>
              </a:rPr>
              <a:t>bhanot</a:t>
            </a:r>
            <a:r>
              <a:rPr lang="en-US" sz="3600" spc="-135" dirty="0">
                <a:latin typeface="Algerian" panose="04020705040A02060702" pitchFamily="82" charset="0"/>
              </a:rPr>
              <a:t/>
            </a:r>
            <a:br>
              <a:rPr lang="en-US" sz="3600" spc="-135" dirty="0">
                <a:latin typeface="Algerian" panose="04020705040A02060702" pitchFamily="82" charset="0"/>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10</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29147" y="3277649"/>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pc="-135" dirty="0">
              <a:solidFill>
                <a:schemeClr val="tx1"/>
              </a:solidFill>
              <a:latin typeface="Candara" panose="020E0502030303020204" pitchFamily="34" charset="0"/>
            </a:endParaRPr>
          </a:p>
          <a:p>
            <a:endParaRPr lang="en-US" sz="2400" spc="-135" dirty="0">
              <a:solidFill>
                <a:schemeClr val="tx1"/>
              </a:solidFill>
              <a:latin typeface="Candara" panose="020E0502030303020204" pitchFamily="34" charset="0"/>
            </a:endParaRPr>
          </a:p>
          <a:p>
            <a:r>
              <a:rPr lang="en-US" sz="2800" spc="-135" dirty="0">
                <a:solidFill>
                  <a:schemeClr val="tx1"/>
                </a:solidFill>
                <a:latin typeface="Times New Roman" panose="02020603050405020304" pitchFamily="18" charset="0"/>
                <a:cs typeface="Times New Roman" panose="02020603050405020304" pitchFamily="18" charset="0"/>
              </a:rPr>
              <a:t>I have over 35 years of experience in the non profit sector having worked in different capacities with national Non Profits working in the field of Environment, Reproductive Health, disability and general development. Having travelled the length and breadth of northern, eastern and north-eastern India, I am familiar with the grassroots reality of the country. Currently based in Delhi, am now associated with an organization working in the field of </a:t>
            </a:r>
            <a:r>
              <a:rPr lang="en-US" sz="2800" i="1" spc="-135" dirty="0">
                <a:solidFill>
                  <a:schemeClr val="tx1"/>
                </a:solidFill>
                <a:latin typeface="Times New Roman" panose="02020603050405020304" pitchFamily="18" charset="0"/>
                <a:cs typeface="Times New Roman" panose="02020603050405020304" pitchFamily="18" charset="0"/>
              </a:rPr>
              <a:t>“Healthy aging”</a:t>
            </a:r>
            <a:r>
              <a:rPr lang="en-US" sz="2800" spc="-135" dirty="0">
                <a:solidFill>
                  <a:schemeClr val="tx1"/>
                </a:solidFill>
                <a:latin typeface="Times New Roman" panose="02020603050405020304" pitchFamily="18" charset="0"/>
                <a:cs typeface="Times New Roman" panose="02020603050405020304" pitchFamily="18" charset="0"/>
              </a:rPr>
              <a:t>. </a:t>
            </a:r>
          </a:p>
          <a:p>
            <a:endParaRPr lang="en-US" sz="2800" spc="-135" dirty="0">
              <a:solidFill>
                <a:schemeClr val="tx1"/>
              </a:solidFill>
              <a:latin typeface="Times New Roman" panose="02020603050405020304" pitchFamily="18" charset="0"/>
              <a:cs typeface="Times New Roman" panose="02020603050405020304" pitchFamily="18" charset="0"/>
            </a:endParaRPr>
          </a:p>
          <a:p>
            <a:r>
              <a:rPr lang="en-US" sz="2800" spc="-135" dirty="0">
                <a:solidFill>
                  <a:schemeClr val="tx1"/>
                </a:solidFill>
                <a:latin typeface="Times New Roman" panose="02020603050405020304" pitchFamily="18" charset="0"/>
                <a:cs typeface="Times New Roman" panose="02020603050405020304" pitchFamily="18" charset="0"/>
              </a:rPr>
              <a:t>WICCI &amp; the Corporate Sustainability Council has the potential to deeply impact the country, especially the areas which are still awaiting development or are in the nascent stages of development. If I can in any way, help in this effort, I will consider myself fortunate – this is my effort to give back to the country which has given so much to me….</a:t>
            </a:r>
          </a:p>
          <a:p>
            <a:endParaRPr lang="en-US" sz="2400" b="1" i="0" spc="-135" dirty="0">
              <a:solidFill>
                <a:schemeClr val="tx1"/>
              </a:solidFill>
              <a:effectLst/>
              <a:latin typeface="Candara" panose="020E0502030303020204" pitchFamily="34" charset="0"/>
            </a:endParaRPr>
          </a:p>
          <a:p>
            <a:pPr algn="ctr"/>
            <a:r>
              <a:rPr lang="en-US" b="1" i="0" dirty="0">
                <a:solidFill>
                  <a:srgbClr val="222222"/>
                </a:solidFill>
                <a:effectLst/>
                <a:latin typeface="Candara" panose="020E0502030303020204" pitchFamily="34" charset="0"/>
              </a:rPr>
              <a:t/>
            </a:r>
            <a:br>
              <a:rPr lang="en-US" b="1" i="0" dirty="0">
                <a:solidFill>
                  <a:srgbClr val="222222"/>
                </a:solidFill>
                <a:effectLst/>
                <a:latin typeface="Candara" panose="020E0502030303020204" pitchFamily="34" charset="0"/>
              </a:rPr>
            </a:br>
            <a:r>
              <a:rPr lang="en-US" sz="1800" b="0" spc="114" dirty="0">
                <a:latin typeface="Algerian" panose="04020705040A02060702" pitchFamily="82" charset="0"/>
                <a:cs typeface="Myriad Pro"/>
              </a:rPr>
              <a:t/>
            </a:r>
            <a:br>
              <a:rPr lang="en-US" sz="1800" b="0" spc="114" dirty="0">
                <a:latin typeface="Algerian" panose="04020705040A02060702" pitchFamily="82" charset="0"/>
                <a:cs typeface="Myriad Pro"/>
              </a:rPr>
            </a:br>
            <a:endParaRPr lang="en-IN" dirty="0"/>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9" name="Picture 8">
            <a:extLst>
              <a:ext uri="{FF2B5EF4-FFF2-40B4-BE49-F238E27FC236}">
                <a16:creationId xmlns="" xmlns:a16="http://schemas.microsoft.com/office/drawing/2014/main" id="{ACF0086F-7303-B7B4-FA88-2B743D6FA0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56090" y="3818782"/>
            <a:ext cx="5822353" cy="6804297"/>
          </a:xfrm>
          <a:prstGeom prst="rect">
            <a:avLst/>
          </a:prstGeom>
        </p:spPr>
      </p:pic>
    </p:spTree>
    <p:extLst>
      <p:ext uri="{BB962C8B-B14F-4D97-AF65-F5344CB8AC3E}">
        <p14:creationId xmlns:p14="http://schemas.microsoft.com/office/powerpoint/2010/main" val="145843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pSp>
        <p:nvGrpSpPr>
          <p:cNvPr id="50" name="Google Shape;50;p1"/>
          <p:cNvGrpSpPr/>
          <p:nvPr/>
        </p:nvGrpSpPr>
        <p:grpSpPr>
          <a:xfrm>
            <a:off x="774844" y="1844675"/>
            <a:ext cx="18606771" cy="1295400"/>
            <a:chOff x="774844" y="1844675"/>
            <a:chExt cx="18606771" cy="2084070"/>
          </a:xfrm>
        </p:grpSpPr>
        <p:sp>
          <p:nvSpPr>
            <p:cNvPr id="51" name="Google Shape;51;p1"/>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3" name="Google Shape;53;p1"/>
          <p:cNvSpPr/>
          <p:nvPr/>
        </p:nvSpPr>
        <p:spPr>
          <a:xfrm>
            <a:off x="12713335" y="3444875"/>
            <a:ext cx="6177915" cy="7465839"/>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
          <p:cNvSpPr txBox="1">
            <a:spLocks noGrp="1"/>
          </p:cNvSpPr>
          <p:nvPr>
            <p:ph type="title"/>
          </p:nvPr>
        </p:nvSpPr>
        <p:spPr>
          <a:xfrm>
            <a:off x="1212850" y="700647"/>
            <a:ext cx="18364200" cy="4868588"/>
          </a:xfrm>
          <a:prstGeom prst="rect">
            <a:avLst/>
          </a:prstGeom>
          <a:noFill/>
          <a:ln>
            <a:noFill/>
          </a:ln>
        </p:spPr>
        <p:txBody>
          <a:bodyPr spcFirstLastPara="1" wrap="square" lIns="0" tIns="1101800" rIns="0" bIns="0" anchor="t" anchorCtr="0">
            <a:spAutoFit/>
          </a:bodyPr>
          <a:lstStyle/>
          <a:p>
            <a:pPr marL="307340" lvl="0" indent="0" algn="l" rtl="0">
              <a:lnSpc>
                <a:spcPct val="226388"/>
              </a:lnSpc>
              <a:spcBef>
                <a:spcPts val="0"/>
              </a:spcBef>
              <a:spcAft>
                <a:spcPts val="0"/>
              </a:spcAft>
              <a:buNone/>
            </a:pPr>
            <a:r>
              <a:rPr lang="en-US" sz="3600" b="0" dirty="0">
                <a:latin typeface="Algerian"/>
                <a:ea typeface="Algerian"/>
                <a:cs typeface="Algerian"/>
                <a:sym typeface="Algerian"/>
              </a:rPr>
              <a:t>MEMBER - Corporate Sustainability Council </a:t>
            </a:r>
            <a:r>
              <a:rPr lang="en-US" sz="3600" dirty="0">
                <a:latin typeface="Algerian"/>
                <a:ea typeface="Algerian"/>
                <a:cs typeface="Algerian"/>
                <a:sym typeface="Algerian"/>
              </a:rPr>
              <a:t>		    NAME : Nalini </a:t>
            </a:r>
            <a:r>
              <a:rPr lang="en-US" sz="3600" dirty="0" err="1">
                <a:latin typeface="Algerian"/>
                <a:ea typeface="Algerian"/>
                <a:cs typeface="Algerian"/>
                <a:sym typeface="Algerian"/>
              </a:rPr>
              <a:t>fernandes</a:t>
            </a:r>
            <a:r>
              <a:rPr lang="en-US" sz="3600" dirty="0">
                <a:latin typeface="Algerian"/>
                <a:ea typeface="Algerian"/>
                <a:cs typeface="Algerian"/>
                <a:sym typeface="Algerian"/>
              </a:rPr>
              <a:t/>
            </a:r>
            <a:br>
              <a:rPr lang="en-US" sz="3600" dirty="0">
                <a:latin typeface="Algerian"/>
                <a:ea typeface="Algerian"/>
                <a:cs typeface="Algerian"/>
                <a:sym typeface="Algerian"/>
              </a:rPr>
            </a:br>
            <a:r>
              <a:rPr lang="en-US" sz="3600" b="0" dirty="0">
                <a:latin typeface="Algerian"/>
                <a:ea typeface="Algerian"/>
                <a:cs typeface="Algerian"/>
                <a:sym typeface="Algerian"/>
              </a:rPr>
              <a:t/>
            </a:r>
            <a:br>
              <a:rPr lang="en-US" sz="3600" b="0" dirty="0">
                <a:latin typeface="Algerian"/>
                <a:ea typeface="Algerian"/>
                <a:cs typeface="Algerian"/>
                <a:sym typeface="Algerian"/>
              </a:rPr>
            </a:br>
            <a:endParaRPr sz="3600" dirty="0">
              <a:latin typeface="Algerian"/>
              <a:ea typeface="Algerian"/>
              <a:cs typeface="Algerian"/>
              <a:sym typeface="Algerian"/>
            </a:endParaRPr>
          </a:p>
        </p:txBody>
      </p:sp>
      <p:sp>
        <p:nvSpPr>
          <p:cNvPr id="55" name="Google Shape;55;p1"/>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
          <p:cNvSpPr/>
          <p:nvPr/>
        </p:nvSpPr>
        <p:spPr>
          <a:xfrm>
            <a:off x="12566649" y="3444875"/>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1"/>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1"/>
          <p:cNvSpPr txBox="1">
            <a:spLocks noGrp="1"/>
          </p:cNvSpPr>
          <p:nvPr>
            <p:ph type="sldNum" idx="4294967295"/>
          </p:nvPr>
        </p:nvSpPr>
        <p:spPr>
          <a:xfrm>
            <a:off x="14474952" y="10517695"/>
            <a:ext cx="4623943" cy="56546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a:p>
        </p:txBody>
      </p:sp>
      <p:sp>
        <p:nvSpPr>
          <p:cNvPr id="59" name="Google Shape;59;p1"/>
          <p:cNvSpPr/>
          <p:nvPr/>
        </p:nvSpPr>
        <p:spPr>
          <a:xfrm>
            <a:off x="1072643" y="3140075"/>
            <a:ext cx="11318499" cy="7886562"/>
          </a:xfrm>
          <a:prstGeom prst="horizontalScroll">
            <a:avLst>
              <a:gd name="adj" fmla="val 12500"/>
            </a:avLst>
          </a:prstGeom>
          <a:solidFill>
            <a:srgbClr val="F2DADA"/>
          </a:solidFill>
          <a:ln w="25400" cap="flat" cmpd="sng">
            <a:solidFill>
              <a:srgbClr val="95373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SzPts val="1100"/>
              <a:buNone/>
            </a:pPr>
            <a:r>
              <a:rPr lang="en-US" sz="2800" dirty="0">
                <a:solidFill>
                  <a:schemeClr val="dk1"/>
                </a:solidFill>
                <a:latin typeface="Times New Roman" panose="02020603050405020304" pitchFamily="18" charset="0"/>
                <a:cs typeface="Times New Roman" panose="02020603050405020304" pitchFamily="18" charset="0"/>
              </a:rPr>
              <a:t>Currently a stay-at-home professional devoting most of my time to writing, reading, teaching professionals to write English effectively and life skills to underprivileged children.  Worked over 25 years with international NGOs, bilateral (DFID) and multilateral </a:t>
            </a:r>
            <a:r>
              <a:rPr lang="en-US" sz="2800" dirty="0" err="1">
                <a:solidFill>
                  <a:schemeClr val="dk1"/>
                </a:solidFill>
                <a:latin typeface="Times New Roman" panose="02020603050405020304" pitchFamily="18" charset="0"/>
                <a:cs typeface="Times New Roman" panose="02020603050405020304" pitchFamily="18" charset="0"/>
              </a:rPr>
              <a:t>organisations</a:t>
            </a:r>
            <a:r>
              <a:rPr lang="en-US" sz="2800" dirty="0">
                <a:solidFill>
                  <a:schemeClr val="dk1"/>
                </a:solidFill>
                <a:latin typeface="Times New Roman" panose="02020603050405020304" pitchFamily="18" charset="0"/>
                <a:cs typeface="Times New Roman" panose="02020603050405020304" pitchFamily="18" charset="0"/>
              </a:rPr>
              <a:t> (UNAIDS).  My expertise includes program development and management, administration, grant/fund management; asset and database management; overall operations and office management.  Organized, participated in, and produced the proceedings of several national and international training programs/workshops/study tours on a range of development issues in India, Bangkok and Nigeria.  </a:t>
            </a:r>
            <a:endParaRPr sz="2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60" name="Google Shape;60;p1"/>
          <p:cNvSpPr txBox="1"/>
          <p:nvPr/>
        </p:nvSpPr>
        <p:spPr>
          <a:xfrm rot="5400000">
            <a:off x="-621040" y="7991189"/>
            <a:ext cx="4343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45  Second  introduction</a:t>
            </a:r>
            <a:endParaRPr/>
          </a:p>
        </p:txBody>
      </p:sp>
      <p:pic>
        <p:nvPicPr>
          <p:cNvPr id="62" name="Google Shape;62;p1"/>
          <p:cNvPicPr preferRelativeResize="0"/>
          <p:nvPr/>
        </p:nvPicPr>
        <p:blipFill>
          <a:blip r:embed="rId4">
            <a:alphaModFix/>
          </a:blip>
          <a:stretch>
            <a:fillRect/>
          </a:stretch>
        </p:blipFill>
        <p:spPr>
          <a:xfrm>
            <a:off x="12958138" y="4805563"/>
            <a:ext cx="3933825" cy="5057775"/>
          </a:xfrm>
          <a:prstGeom prst="rect">
            <a:avLst/>
          </a:prstGeom>
          <a:noFill/>
          <a:ln>
            <a:noFill/>
          </a:ln>
        </p:spPr>
      </p:pic>
    </p:spTree>
    <p:extLst>
      <p:ext uri="{BB962C8B-B14F-4D97-AF65-F5344CB8AC3E}">
        <p14:creationId xmlns:p14="http://schemas.microsoft.com/office/powerpoint/2010/main" val="323067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dirty="0"/>
          </a:p>
        </p:txBody>
      </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nanda N Dave</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12</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758195"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LcParenR"/>
            </a:pPr>
            <a:r>
              <a:rPr lang="en-US" sz="3200" dirty="0">
                <a:solidFill>
                  <a:schemeClr val="tx1"/>
                </a:solidFill>
                <a:latin typeface="Times New Roman" panose="02020603050405020304" pitchFamily="18" charset="0"/>
                <a:cs typeface="Times New Roman" panose="02020603050405020304" pitchFamily="18" charset="0"/>
              </a:rPr>
              <a:t>Training strategist of repute - Proven track record in training for leadership capability building, enhancing managerial effectiveness </a:t>
            </a:r>
          </a:p>
          <a:p>
            <a:pPr marL="514350" indent="-514350">
              <a:buAutoNum type="alphaLcParenR"/>
            </a:pPr>
            <a:r>
              <a:rPr lang="en-US" sz="3200" dirty="0">
                <a:solidFill>
                  <a:schemeClr val="tx1"/>
                </a:solidFill>
                <a:latin typeface="Times New Roman" panose="02020603050405020304" pitchFamily="18" charset="0"/>
                <a:cs typeface="Times New Roman" panose="02020603050405020304" pitchFamily="18" charset="0"/>
              </a:rPr>
              <a:t>Trained more than 10,000 corporate executives, going on</a:t>
            </a:r>
          </a:p>
          <a:p>
            <a:r>
              <a:rPr lang="en-US" sz="3200" dirty="0">
                <a:solidFill>
                  <a:schemeClr val="tx1"/>
                </a:solidFill>
                <a:latin typeface="Times New Roman" panose="02020603050405020304" pitchFamily="18" charset="0"/>
                <a:cs typeface="Times New Roman" panose="02020603050405020304" pitchFamily="18" charset="0"/>
              </a:rPr>
              <a:t>c) Assessment &amp; Diagnostic expert - Niche in conceptualizing &amp; conducting assessment / development centers, diagnosing organizational health</a:t>
            </a:r>
          </a:p>
          <a:p>
            <a:r>
              <a:rPr lang="en-US" sz="3200" dirty="0">
                <a:solidFill>
                  <a:schemeClr val="tx1"/>
                </a:solidFill>
                <a:latin typeface="Times New Roman" panose="02020603050405020304" pitchFamily="18" charset="0"/>
                <a:cs typeface="Times New Roman" panose="02020603050405020304" pitchFamily="18" charset="0"/>
              </a:rPr>
              <a:t>d) Have been serving as HRD advisor for MSMEs - Coaching MSMEs with respect to people related strategies – offering business growth through Executive Coaching</a:t>
            </a:r>
          </a:p>
          <a:p>
            <a:r>
              <a:rPr lang="en-US" sz="3200" dirty="0">
                <a:solidFill>
                  <a:schemeClr val="tx1"/>
                </a:solidFill>
                <a:latin typeface="Times New Roman" panose="02020603050405020304" pitchFamily="18" charset="0"/>
                <a:cs typeface="Times New Roman" panose="02020603050405020304" pitchFamily="18" charset="0"/>
              </a:rPr>
              <a:t>e) Establish, streamline, strengthen business linked Performance Management system </a:t>
            </a:r>
            <a:endParaRPr lang="en-IN" sz="3200"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7" name="Picture 6">
            <a:extLst>
              <a:ext uri="{FF2B5EF4-FFF2-40B4-BE49-F238E27FC236}">
                <a16:creationId xmlns="" xmlns:a16="http://schemas.microsoft.com/office/drawing/2014/main" id="{1B57312E-CF97-4C20-8596-D56C581B4F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00051" y="4210474"/>
            <a:ext cx="5562600" cy="6307221"/>
          </a:xfrm>
          <a:prstGeom prst="rect">
            <a:avLst/>
          </a:prstGeom>
        </p:spPr>
      </p:pic>
    </p:spTree>
    <p:extLst>
      <p:ext uri="{BB962C8B-B14F-4D97-AF65-F5344CB8AC3E}">
        <p14:creationId xmlns:p14="http://schemas.microsoft.com/office/powerpoint/2010/main" val="73963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a:t>
            </a:r>
            <a:r>
              <a:rPr lang="en-US" sz="3600" spc="-135" dirty="0" err="1">
                <a:latin typeface="Algerian" panose="04020705040A02060702" pitchFamily="82" charset="0"/>
              </a:rPr>
              <a:t>Naumita</a:t>
            </a:r>
            <a:r>
              <a:rPr lang="en-US" sz="3600" spc="-135" dirty="0">
                <a:latin typeface="Algerian" panose="04020705040A02060702" pitchFamily="82" charset="0"/>
              </a:rPr>
              <a:t> Chopra</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13</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tx1"/>
                </a:solidFill>
                <a:latin typeface="Times New Roman" panose="02020603050405020304" pitchFamily="18" charset="0"/>
                <a:cs typeface="Times New Roman" panose="02020603050405020304" pitchFamily="18" charset="0"/>
              </a:rPr>
              <a:t>25 years+ experience as University Guidance Counsellor</a:t>
            </a:r>
          </a:p>
          <a:p>
            <a:pPr algn="ctr"/>
            <a:endParaRPr lang="en-IN" sz="2800" dirty="0">
              <a:solidFill>
                <a:schemeClr val="tx1"/>
              </a:solidFill>
              <a:latin typeface="Times New Roman" panose="02020603050405020304" pitchFamily="18" charset="0"/>
              <a:cs typeface="Times New Roman" panose="02020603050405020304" pitchFamily="18" charset="0"/>
            </a:endParaRPr>
          </a:p>
          <a:p>
            <a:pPr algn="ctr"/>
            <a:r>
              <a:rPr lang="en-IN" sz="2800" dirty="0">
                <a:solidFill>
                  <a:schemeClr val="tx1"/>
                </a:solidFill>
                <a:latin typeface="Times New Roman" panose="02020603050405020304" pitchFamily="18" charset="0"/>
                <a:cs typeface="Times New Roman" panose="02020603050405020304" pitchFamily="18" charset="0"/>
              </a:rPr>
              <a:t>Currently heading Careers Advisory at Pathways School Gurgaon</a:t>
            </a:r>
          </a:p>
          <a:p>
            <a:pPr algn="ctr"/>
            <a:endParaRPr lang="en-IN" sz="2800" dirty="0">
              <a:solidFill>
                <a:schemeClr val="tx1"/>
              </a:solidFill>
              <a:latin typeface="Times New Roman" panose="02020603050405020304" pitchFamily="18" charset="0"/>
              <a:cs typeface="Times New Roman" panose="02020603050405020304" pitchFamily="18" charset="0"/>
            </a:endParaRPr>
          </a:p>
          <a:p>
            <a:pPr algn="ctr"/>
            <a:r>
              <a:rPr lang="en-IN" sz="2800" dirty="0">
                <a:solidFill>
                  <a:schemeClr val="tx1"/>
                </a:solidFill>
                <a:latin typeface="Times New Roman" panose="02020603050405020304" pitchFamily="18" charset="0"/>
                <a:cs typeface="Times New Roman" panose="02020603050405020304" pitchFamily="18" charset="0"/>
              </a:rPr>
              <a:t>Blog at: </a:t>
            </a:r>
            <a:r>
              <a:rPr lang="en-IN" sz="2800" dirty="0">
                <a:solidFill>
                  <a:schemeClr val="tx1"/>
                </a:solidFill>
                <a:latin typeface="Times New Roman" panose="02020603050405020304" pitchFamily="18" charset="0"/>
                <a:cs typeface="Times New Roman" panose="02020603050405020304" pitchFamily="18" charset="0"/>
                <a:hlinkClick r:id="rId4"/>
              </a:rPr>
              <a:t>https://trailingwifeblog.wordpress.com/category/trailing-wife/</a:t>
            </a:r>
            <a:endParaRPr lang="en-IN" sz="2800" dirty="0">
              <a:solidFill>
                <a:schemeClr val="tx1"/>
              </a:solidFill>
              <a:latin typeface="Times New Roman" panose="02020603050405020304" pitchFamily="18" charset="0"/>
              <a:cs typeface="Times New Roman" panose="02020603050405020304" pitchFamily="18" charset="0"/>
            </a:endParaRPr>
          </a:p>
          <a:p>
            <a:pPr algn="ctr"/>
            <a:endParaRPr lang="en-IN" sz="2800" dirty="0">
              <a:solidFill>
                <a:schemeClr val="tx1"/>
              </a:solidFill>
              <a:latin typeface="Times New Roman" panose="02020603050405020304" pitchFamily="18" charset="0"/>
              <a:cs typeface="Times New Roman" panose="02020603050405020304" pitchFamily="18" charset="0"/>
            </a:endParaRPr>
          </a:p>
          <a:p>
            <a:pPr algn="ctr"/>
            <a:r>
              <a:rPr lang="en-IN" sz="2800" dirty="0">
                <a:solidFill>
                  <a:schemeClr val="tx1"/>
                </a:solidFill>
                <a:latin typeface="Times New Roman" panose="02020603050405020304" pitchFamily="18" charset="0"/>
                <a:cs typeface="Times New Roman" panose="02020603050405020304" pitchFamily="18" charset="0"/>
              </a:rPr>
              <a:t>Enjoy cooking, yoga, movies and travelling</a:t>
            </a:r>
          </a:p>
          <a:p>
            <a:pPr algn="ctr"/>
            <a:endParaRPr lang="en-IN" sz="2800" dirty="0">
              <a:solidFill>
                <a:schemeClr val="tx1"/>
              </a:solidFill>
              <a:latin typeface="Times New Roman" panose="02020603050405020304" pitchFamily="18" charset="0"/>
              <a:cs typeface="Times New Roman" panose="02020603050405020304" pitchFamily="18" charset="0"/>
            </a:endParaRPr>
          </a:p>
          <a:p>
            <a:pPr algn="ctr"/>
            <a:r>
              <a:rPr lang="en-IN" sz="2800" dirty="0">
                <a:solidFill>
                  <a:schemeClr val="tx1"/>
                </a:solidFill>
                <a:latin typeface="Times New Roman" panose="02020603050405020304" pitchFamily="18" charset="0"/>
                <a:cs typeface="Times New Roman" panose="02020603050405020304" pitchFamily="18" charset="0"/>
              </a:rPr>
              <a:t>Based in New Delhi</a:t>
            </a:r>
          </a:p>
          <a:p>
            <a:pPr algn="ctr"/>
            <a:endParaRPr lang="en-IN" sz="2800" dirty="0">
              <a:solidFill>
                <a:schemeClr val="tx1"/>
              </a:solidFill>
              <a:latin typeface="Times New Roman" panose="02020603050405020304" pitchFamily="18" charset="0"/>
              <a:cs typeface="Times New Roman" panose="02020603050405020304" pitchFamily="18" charset="0"/>
            </a:endParaRPr>
          </a:p>
          <a:p>
            <a:pPr algn="ctr"/>
            <a:r>
              <a:rPr lang="en-IN" sz="2800" dirty="0">
                <a:solidFill>
                  <a:schemeClr val="tx1"/>
                </a:solidFill>
                <a:latin typeface="Times New Roman" panose="02020603050405020304" pitchFamily="18" charset="0"/>
                <a:cs typeface="Times New Roman" panose="02020603050405020304" pitchFamily="18" charset="0"/>
              </a:rPr>
              <a:t>Joined Corporate Sustainability Council to share my experiences and offer my perspective on issues of mutual interest.</a:t>
            </a:r>
          </a:p>
          <a:p>
            <a:pPr algn="ctr"/>
            <a:endParaRPr lang="en-IN" dirty="0"/>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6" name="Picture 5" descr="A person smiling for the camera&#10;&#10;Description automatically generated with medium confidence">
            <a:extLst>
              <a:ext uri="{FF2B5EF4-FFF2-40B4-BE49-F238E27FC236}">
                <a16:creationId xmlns="" xmlns:a16="http://schemas.microsoft.com/office/drawing/2014/main" id="{310EF34B-1231-54AB-43D4-9527C08366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94096" y="3806970"/>
            <a:ext cx="5292353" cy="7056471"/>
          </a:xfrm>
          <a:prstGeom prst="rect">
            <a:avLst/>
          </a:prstGeom>
        </p:spPr>
      </p:pic>
    </p:spTree>
    <p:extLst>
      <p:ext uri="{BB962C8B-B14F-4D97-AF65-F5344CB8AC3E}">
        <p14:creationId xmlns:p14="http://schemas.microsoft.com/office/powerpoint/2010/main" val="3648243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700647"/>
            <a:ext cx="18364200" cy="306425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Name : </a:t>
            </a:r>
            <a:r>
              <a:rPr lang="en-US" sz="3600" spc="-135" dirty="0">
                <a:latin typeface="Algerian" panose="04020705040A02060702" pitchFamily="82" charset="0"/>
              </a:rPr>
              <a:t>Nivedita Jadhav</a:t>
            </a: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14</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966416" y="2607452"/>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latin typeface="Times New Roman" panose="02020603050405020304" pitchFamily="18" charset="0"/>
                <a:cs typeface="Times New Roman" panose="02020603050405020304" pitchFamily="18" charset="0"/>
              </a:rPr>
              <a:t>I am Nivedita Jadhav from Thane City, Maharashtra. A mechanical engineer moved on to sustainability in the past few years, I am associated with Design2 occupancy Services LLP as a Regional Manager Business Development of Sustainability Projects.</a:t>
            </a:r>
          </a:p>
          <a:p>
            <a:endParaRPr lang="en-IN" sz="2400" dirty="0">
              <a:solidFill>
                <a:schemeClr val="tx1"/>
              </a:solidFill>
              <a:latin typeface="Times New Roman" panose="02020603050405020304" pitchFamily="18" charset="0"/>
              <a:cs typeface="Times New Roman" panose="02020603050405020304" pitchFamily="18" charset="0"/>
            </a:endParaRPr>
          </a:p>
          <a:p>
            <a:r>
              <a:rPr lang="en-IN" sz="2400" dirty="0">
                <a:solidFill>
                  <a:schemeClr val="tx1"/>
                </a:solidFill>
                <a:latin typeface="Times New Roman" panose="02020603050405020304" pitchFamily="18" charset="0"/>
                <a:cs typeface="Times New Roman" panose="02020603050405020304" pitchFamily="18" charset="0"/>
              </a:rPr>
              <a:t>I am the current president of ASHRAE Mumbai chapter and past president of ISHRAE Thane chapter. The Women in ISHRAE initiative was led for the first time by me.</a:t>
            </a:r>
          </a:p>
          <a:p>
            <a:endParaRPr lang="en-IN" sz="2400" dirty="0">
              <a:solidFill>
                <a:schemeClr val="tx1"/>
              </a:solidFill>
              <a:latin typeface="Times New Roman" panose="02020603050405020304" pitchFamily="18" charset="0"/>
              <a:cs typeface="Times New Roman" panose="02020603050405020304" pitchFamily="18" charset="0"/>
            </a:endParaRPr>
          </a:p>
          <a:p>
            <a:r>
              <a:rPr lang="en-IN" sz="2400" dirty="0">
                <a:solidFill>
                  <a:schemeClr val="tx1"/>
                </a:solidFill>
                <a:latin typeface="Times New Roman" panose="02020603050405020304" pitchFamily="18" charset="0"/>
                <a:cs typeface="Times New Roman" panose="02020603050405020304" pitchFamily="18" charset="0"/>
              </a:rPr>
              <a:t>Reason to join this council for sustainability is, firstly it is part of my profession and secondly, I am passionate about it and try to practice it in all walks of my life.</a:t>
            </a:r>
          </a:p>
          <a:p>
            <a:r>
              <a:rPr lang="en-IN" sz="2400" dirty="0">
                <a:solidFill>
                  <a:schemeClr val="tx1"/>
                </a:solidFill>
                <a:latin typeface="Times New Roman" panose="02020603050405020304" pitchFamily="18" charset="0"/>
                <a:cs typeface="Times New Roman" panose="02020603050405020304" pitchFamily="18" charset="0"/>
              </a:rPr>
              <a:t> </a:t>
            </a:r>
          </a:p>
          <a:p>
            <a:pPr algn="ctr"/>
            <a:endParaRPr lang="en-IN" sz="2400" dirty="0">
              <a:solidFill>
                <a:schemeClr val="tx1"/>
              </a:solidFill>
              <a:latin typeface="Times New Roman" panose="02020603050405020304" pitchFamily="18" charset="0"/>
              <a:cs typeface="Times New Roman" panose="02020603050405020304" pitchFamily="18" charset="0"/>
            </a:endParaRPr>
          </a:p>
          <a:p>
            <a:endParaRPr lang="en-IN" dirty="0">
              <a:solidFill>
                <a:schemeClr val="tx1"/>
              </a:solidFill>
              <a:latin typeface="Avenir Roman" panose="02000503020000020003" pitchFamily="2" charset="0"/>
            </a:endParaRP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19" name="Picture 18">
            <a:extLst>
              <a:ext uri="{FF2B5EF4-FFF2-40B4-BE49-F238E27FC236}">
                <a16:creationId xmlns="" xmlns:a16="http://schemas.microsoft.com/office/drawing/2014/main" id="{ED8C4876-3D92-504E-9949-C740D173AC86}"/>
              </a:ext>
            </a:extLst>
          </p:cNvPr>
          <p:cNvPicPr/>
          <p:nvPr/>
        </p:nvPicPr>
        <p:blipFill>
          <a:blip r:embed="rId4" cstate="email">
            <a:extLst>
              <a:ext uri="{28A0092B-C50C-407E-A947-70E740481C1C}">
                <a14:useLocalDpi xmlns:a14="http://schemas.microsoft.com/office/drawing/2010/main"/>
              </a:ext>
            </a:extLst>
          </a:blip>
          <a:stretch>
            <a:fillRect/>
          </a:stretch>
        </p:blipFill>
        <p:spPr>
          <a:xfrm>
            <a:off x="13376431" y="4089315"/>
            <a:ext cx="4905219" cy="6594560"/>
          </a:xfrm>
          <a:prstGeom prst="rect">
            <a:avLst/>
          </a:prstGeom>
        </p:spPr>
      </p:pic>
    </p:spTree>
    <p:extLst>
      <p:ext uri="{BB962C8B-B14F-4D97-AF65-F5344CB8AC3E}">
        <p14:creationId xmlns:p14="http://schemas.microsoft.com/office/powerpoint/2010/main" val="73439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C. Padma</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15</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0" i="0" dirty="0">
                <a:solidFill>
                  <a:srgbClr val="404040"/>
                </a:solidFill>
                <a:effectLst/>
                <a:latin typeface="Times New Roman" panose="02020603050405020304" pitchFamily="18" charset="0"/>
                <a:cs typeface="Times New Roman" panose="02020603050405020304" pitchFamily="18" charset="0"/>
              </a:rPr>
              <a:t>Alumni of NIT and IIT, currently working in Scketch, an </a:t>
            </a:r>
            <a:r>
              <a:rPr lang="en-US" sz="3200" b="0" i="0" dirty="0" err="1">
                <a:solidFill>
                  <a:srgbClr val="404040"/>
                </a:solidFill>
                <a:effectLst/>
                <a:latin typeface="Times New Roman" panose="02020603050405020304" pitchFamily="18" charset="0"/>
                <a:cs typeface="Times New Roman" panose="02020603050405020304" pitchFamily="18" charset="0"/>
              </a:rPr>
              <a:t>Altumind</a:t>
            </a:r>
            <a:r>
              <a:rPr lang="en-US" sz="3200" b="0" i="0" dirty="0">
                <a:solidFill>
                  <a:srgbClr val="404040"/>
                </a:solidFill>
                <a:effectLst/>
                <a:latin typeface="Times New Roman" panose="02020603050405020304" pitchFamily="18" charset="0"/>
                <a:cs typeface="Times New Roman" panose="02020603050405020304" pitchFamily="18" charset="0"/>
              </a:rPr>
              <a:t> company as COO. Has deep experience in all aspects of running a software company: Strategic planning &amp; Management, Presales, Delivery, Operations, HR, Compliances and Business process automation. Is a Member of Executive committee. Travelled extensively and has international exposure</a:t>
            </a:r>
            <a:r>
              <a:rPr lang="en-US" sz="3200" b="0" i="0" dirty="0">
                <a:solidFill>
                  <a:srgbClr val="404040"/>
                </a:solidFill>
                <a:effectLst/>
              </a:rPr>
              <a:t>.</a:t>
            </a:r>
            <a:endParaRPr lang="en-IN" sz="3200" dirty="0"/>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3" name="Picture 2">
            <a:extLst>
              <a:ext uri="{FF2B5EF4-FFF2-40B4-BE49-F238E27FC236}">
                <a16:creationId xmlns="" xmlns:a16="http://schemas.microsoft.com/office/drawing/2014/main" id="{CAC15A86-7457-E31A-3E07-D942BDC4371E}"/>
              </a:ext>
            </a:extLst>
          </p:cNvPr>
          <p:cNvPicPr>
            <a:picLocks noChangeAspect="1"/>
          </p:cNvPicPr>
          <p:nvPr/>
        </p:nvPicPr>
        <p:blipFill>
          <a:blip r:embed="rId4"/>
          <a:stretch>
            <a:fillRect/>
          </a:stretch>
        </p:blipFill>
        <p:spPr>
          <a:xfrm>
            <a:off x="13731363" y="4089314"/>
            <a:ext cx="3933825" cy="5057775"/>
          </a:xfrm>
          <a:prstGeom prst="rect">
            <a:avLst/>
          </a:prstGeom>
        </p:spPr>
      </p:pic>
    </p:spTree>
    <p:extLst>
      <p:ext uri="{BB962C8B-B14F-4D97-AF65-F5344CB8AC3E}">
        <p14:creationId xmlns:p14="http://schemas.microsoft.com/office/powerpoint/2010/main" val="16193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6032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Renuka </a:t>
            </a:r>
            <a:r>
              <a:rPr lang="en-US" sz="3600" spc="-135" dirty="0" err="1">
                <a:latin typeface="Algerian" panose="04020705040A02060702" pitchFamily="82" charset="0"/>
              </a:rPr>
              <a:t>salwal</a:t>
            </a:r>
            <a:r>
              <a:rPr lang="en-US" sz="3600" spc="-135" dirty="0">
                <a:latin typeface="Algerian" panose="04020705040A02060702" pitchFamily="82" charset="0"/>
              </a:rPr>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16</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2484300"/>
            <a:ext cx="11318499" cy="9037775"/>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I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a:t>
            </a:r>
            <a:r>
              <a:rPr lang="en-I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ormer Director Public Relations, Bureau of Indian Standards and Former Director Public Relations Panjab University is a hardcore Public Relations an Communication professional with almost 36 years of  experience and specializes in Strategic Communication  for Image building . Her forte also includes Managing Corporate Reputation, Media management - End-to-end  planning  to  execution,  for different media activities, Brand management , Holistic-360 degree conceptualization of nationwide publicity programs. Received many awards for her professional excellence. Associated with Chandigarh Management Association as life member and Vice President North of Public Relations Council of India.</a:t>
            </a: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sp>
        <p:nvSpPr>
          <p:cNvPr id="6" name="Rectangle 5"/>
          <p:cNvSpPr/>
          <p:nvPr/>
        </p:nvSpPr>
        <p:spPr>
          <a:xfrm>
            <a:off x="2828680" y="5650716"/>
            <a:ext cx="8852434" cy="523220"/>
          </a:xfrm>
          <a:prstGeom prst="rect">
            <a:avLst/>
          </a:prstGeom>
        </p:spPr>
        <p:txBody>
          <a:bodyPr wrap="square">
            <a:spAutoFit/>
          </a:bodyPr>
          <a:lstStyle/>
          <a:p>
            <a:r>
              <a:rPr lang="en-US" sz="2800" dirty="0"/>
              <a:t> </a:t>
            </a:r>
            <a:endParaRPr lang="en-IN" sz="2800" dirty="0"/>
          </a:p>
        </p:txBody>
      </p:sp>
      <p:pic>
        <p:nvPicPr>
          <p:cNvPr id="7" name="Picture 6">
            <a:extLst>
              <a:ext uri="{FF2B5EF4-FFF2-40B4-BE49-F238E27FC236}">
                <a16:creationId xmlns="" xmlns:a16="http://schemas.microsoft.com/office/drawing/2014/main" id="{D0D13C35-A573-F2B9-2288-149853F6FC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56201" y="3809715"/>
            <a:ext cx="4901649" cy="6535532"/>
          </a:xfrm>
          <a:prstGeom prst="rect">
            <a:avLst/>
          </a:prstGeom>
        </p:spPr>
      </p:pic>
    </p:spTree>
    <p:extLst>
      <p:ext uri="{BB962C8B-B14F-4D97-AF65-F5344CB8AC3E}">
        <p14:creationId xmlns:p14="http://schemas.microsoft.com/office/powerpoint/2010/main" val="256467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object 4"/>
          <p:cNvSpPr/>
          <p:nvPr/>
        </p:nvSpPr>
        <p:spPr>
          <a:xfrm>
            <a:off x="12530667" y="3444875"/>
            <a:ext cx="6536266"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chemeClr val="accent2">
              <a:lumMod val="60000"/>
              <a:lumOff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Rohini Khuller</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8382000"/>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45  Second  introduction</a:t>
            </a:r>
          </a:p>
        </p:txBody>
      </p:sp>
      <p:pic>
        <p:nvPicPr>
          <p:cNvPr id="6" name="Picture 5">
            <a:extLst>
              <a:ext uri="{FF2B5EF4-FFF2-40B4-BE49-F238E27FC236}">
                <a16:creationId xmlns="" xmlns:a16="http://schemas.microsoft.com/office/drawing/2014/main" id="{A51951F5-F882-E116-84E6-C3D2658FCA8C}"/>
              </a:ext>
            </a:extLst>
          </p:cNvPr>
          <p:cNvPicPr>
            <a:picLocks noChangeAspect="1"/>
          </p:cNvPicPr>
          <p:nvPr/>
        </p:nvPicPr>
        <p:blipFill>
          <a:blip r:embed="rId4"/>
          <a:stretch>
            <a:fillRect/>
          </a:stretch>
        </p:blipFill>
        <p:spPr>
          <a:xfrm>
            <a:off x="13328650" y="3928988"/>
            <a:ext cx="4957468" cy="6373887"/>
          </a:xfrm>
          <a:prstGeom prst="rect">
            <a:avLst/>
          </a:prstGeom>
        </p:spPr>
      </p:pic>
      <p:sp>
        <p:nvSpPr>
          <p:cNvPr id="9" name="TextBox 8">
            <a:extLst>
              <a:ext uri="{FF2B5EF4-FFF2-40B4-BE49-F238E27FC236}">
                <a16:creationId xmlns="" xmlns:a16="http://schemas.microsoft.com/office/drawing/2014/main" id="{A1F47E02-02EE-529C-A9C8-ED336151B253}"/>
              </a:ext>
            </a:extLst>
          </p:cNvPr>
          <p:cNvSpPr txBox="1"/>
          <p:nvPr/>
        </p:nvSpPr>
        <p:spPr>
          <a:xfrm>
            <a:off x="2369312" y="4359275"/>
            <a:ext cx="9833906"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With a total work experience of about 38 years, </a:t>
            </a:r>
            <a:r>
              <a:rPr kumimoji="0" lang="en-IN"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Ive</a:t>
            </a: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spent 15 years in the corporate world through various roles primarily in the office automation business– frontline sales, sales management, marketing and training. I worked with companies like Network Communications, Modi Xerox, Ricoh and Canon.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Moved into Consulting space in 2000, with Door Training, Blanchard International &amp; </a:t>
            </a:r>
            <a:r>
              <a:rPr kumimoji="0" lang="en-IN"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Vitalsmarts</a:t>
            </a:r>
            <a:endPar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Started off my own company -Turning Point Learning Pvt Ltd in 2011, where I continue to sell, manage sales, market and of course train. Add Coaching and Consulting which completes the circle.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 am based out of Delhi. My reasons of joining the Corporate Sustainability council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 know Sonali for the last 30 odd years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I’d like to be able to plough back my knowledge and see if it helps make the difference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a true entrepreneurial spirit I’d like to try something different and new</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It allows me to meet loads of different people</a:t>
            </a:r>
          </a:p>
          <a:p>
            <a:pPr marL="342900" marR="0" lvl="0" indent="-342900" algn="l" defTabSz="914400" rtl="0" eaLnBrk="1" fontAlgn="auto" latinLnBrk="0" hangingPunct="1">
              <a:lnSpc>
                <a:spcPct val="100000"/>
              </a:lnSpc>
              <a:spcBef>
                <a:spcPts val="0"/>
              </a:spcBef>
              <a:spcAft>
                <a:spcPts val="0"/>
              </a:spcAft>
              <a:buClr>
                <a:srgbClr val="C0504D">
                  <a:lumMod val="50000"/>
                </a:srgbClr>
              </a:buClr>
              <a:buSzTx/>
              <a:buFont typeface="Wingdings" panose="05000000000000000000" pitchFamily="2" charset="2"/>
              <a:buChar char="q"/>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784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700647"/>
            <a:ext cx="18364200" cy="5318850"/>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a:t>
            </a:r>
            <a:br>
              <a:rPr lang="en-US" sz="3600" spc="-135" dirty="0">
                <a:latin typeface="Algerian" panose="04020705040A02060702" pitchFamily="82" charset="0"/>
              </a:rPr>
            </a:br>
            <a:r>
              <a:rPr lang="en-US" sz="3600" spc="-135" dirty="0">
                <a:latin typeface="Algerian" panose="04020705040A02060702" pitchFamily="82" charset="0"/>
              </a:rPr>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18</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1026" name="Picture 2" descr="D:\misc\RoshiniEasow.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57250" y="4054475"/>
            <a:ext cx="4973965" cy="6372225"/>
          </a:xfrm>
          <a:prstGeom prst="rect">
            <a:avLst/>
          </a:prstGeom>
          <a:noFill/>
        </p:spPr>
      </p:pic>
      <p:sp>
        <p:nvSpPr>
          <p:cNvPr id="19" name="TextBox 18"/>
          <p:cNvSpPr txBox="1"/>
          <p:nvPr/>
        </p:nvSpPr>
        <p:spPr>
          <a:xfrm>
            <a:off x="2279650" y="4447917"/>
            <a:ext cx="10134600" cy="50167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Hi, I am a Mechanical Engineer by training .  </a:t>
            </a:r>
          </a:p>
          <a:p>
            <a:r>
              <a:rPr lang="en-US" sz="3200" dirty="0">
                <a:latin typeface="Times New Roman" panose="02020603050405020304" pitchFamily="18" charset="0"/>
                <a:cs typeface="Times New Roman" panose="02020603050405020304" pitchFamily="18" charset="0"/>
              </a:rPr>
              <a:t>I started my working life by a stint in research </a:t>
            </a:r>
          </a:p>
          <a:p>
            <a:r>
              <a:rPr lang="en-US" sz="3200" dirty="0">
                <a:latin typeface="Times New Roman" panose="02020603050405020304" pitchFamily="18" charset="0"/>
                <a:cs typeface="Times New Roman" panose="02020603050405020304" pitchFamily="18" charset="0"/>
              </a:rPr>
              <a:t>in Solar Energy . This was followed by 30 years</a:t>
            </a:r>
          </a:p>
          <a:p>
            <a:r>
              <a:rPr lang="en-US" sz="3200" dirty="0">
                <a:latin typeface="Times New Roman" panose="02020603050405020304" pitchFamily="18" charset="0"/>
                <a:cs typeface="Times New Roman" panose="02020603050405020304" pitchFamily="18" charset="0"/>
              </a:rPr>
              <a:t>as an academician. Right from my UG project in engineering  (1977) which was a heat pump, my interest  has always been on engineering for sustainability (not a buzz word in those days).  I was President of ISHRAE Mumbai chapter and ASHRAE Mumbai chapter.  Inherently we Indians used sustainable practices and we need to go back to our roots using tools of modern technology</a:t>
            </a:r>
          </a:p>
        </p:txBody>
      </p:sp>
      <p:sp>
        <p:nvSpPr>
          <p:cNvPr id="3" name="TextBox 2">
            <a:extLst>
              <a:ext uri="{FF2B5EF4-FFF2-40B4-BE49-F238E27FC236}">
                <a16:creationId xmlns="" xmlns:a16="http://schemas.microsoft.com/office/drawing/2014/main" id="{76FE4D7A-2940-B0C4-B990-81D27CB309F1}"/>
              </a:ext>
            </a:extLst>
          </p:cNvPr>
          <p:cNvSpPr txBox="1"/>
          <p:nvPr/>
        </p:nvSpPr>
        <p:spPr>
          <a:xfrm>
            <a:off x="13376432" y="2149475"/>
            <a:ext cx="6005184" cy="646331"/>
          </a:xfrm>
          <a:prstGeom prst="rect">
            <a:avLst/>
          </a:prstGeom>
          <a:noFill/>
        </p:spPr>
        <p:txBody>
          <a:bodyPr wrap="square" rtlCol="0">
            <a:spAutoFit/>
          </a:bodyPr>
          <a:lstStyle/>
          <a:p>
            <a:r>
              <a:rPr lang="en-US" sz="3600" spc="-135" dirty="0">
                <a:latin typeface="Algerian" panose="04020705040A02060702" pitchFamily="82" charset="0"/>
              </a:rPr>
              <a:t>NAME   Dr. </a:t>
            </a:r>
            <a:r>
              <a:rPr lang="en-US" sz="3600" spc="-135" dirty="0" err="1">
                <a:latin typeface="Algerian" panose="04020705040A02060702" pitchFamily="82" charset="0"/>
              </a:rPr>
              <a:t>Roshini</a:t>
            </a:r>
            <a:r>
              <a:rPr lang="en-US" sz="3600" spc="-135" dirty="0">
                <a:latin typeface="Algerian" panose="04020705040A02060702" pitchFamily="82" charset="0"/>
              </a:rPr>
              <a:t> R. EASOW</a:t>
            </a:r>
            <a:endParaRPr lang="en-IN" sz="3600" dirty="0"/>
          </a:p>
        </p:txBody>
      </p:sp>
    </p:spTree>
    <p:extLst>
      <p:ext uri="{BB962C8B-B14F-4D97-AF65-F5344CB8AC3E}">
        <p14:creationId xmlns:p14="http://schemas.microsoft.com/office/powerpoint/2010/main" val="344160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072643" y="700646"/>
            <a:ext cx="18504407" cy="621896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Sameera satija</a:t>
            </a:r>
            <a:br>
              <a:rPr lang="en-US" sz="3600" spc="-135" dirty="0">
                <a:latin typeface="Algerian" panose="04020705040A02060702" pitchFamily="82" charset="0"/>
              </a:rPr>
            </a:br>
            <a:r>
              <a:rPr lang="en-US" sz="3600" spc="-135" dirty="0">
                <a:latin typeface="Algerian" panose="04020705040A02060702" pitchFamily="82" charset="0"/>
              </a:rPr>
              <a:t/>
            </a:r>
            <a:br>
              <a:rPr lang="en-US" sz="3600" spc="-135" dirty="0">
                <a:latin typeface="Algerian" panose="04020705040A02060702" pitchFamily="82" charset="0"/>
              </a:rPr>
            </a:br>
            <a:r>
              <a:rPr lang="en-US" sz="3600" spc="-135" dirty="0">
                <a:latin typeface="Algerian" panose="04020705040A02060702" pitchFamily="82" charset="0"/>
              </a:rPr>
              <a:t>______________</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19</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0"/>
              </a:spcAft>
            </a:pPr>
            <a:r>
              <a:rPr lang="en-US" sz="2100" dirty="0">
                <a:solidFill>
                  <a:srgbClr val="222222"/>
                </a:solidFill>
                <a:latin typeface="Arial" panose="020B0604020202020204" pitchFamily="34" charset="0"/>
              </a:rPr>
              <a:t>I am a resident of Gurgaon &amp; a </a:t>
            </a:r>
            <a:r>
              <a:rPr lang="en-US" sz="2100" b="0" i="0" u="none" strike="noStrike" dirty="0">
                <a:solidFill>
                  <a:srgbClr val="222222"/>
                </a:solidFill>
                <a:effectLst/>
                <a:latin typeface="Arial" panose="020B0604020202020204" pitchFamily="34" charset="0"/>
              </a:rPr>
              <a:t>certified trainer by CSE to </a:t>
            </a:r>
            <a:r>
              <a:rPr lang="en-US" sz="2100" b="0" i="0" u="none" strike="noStrike" dirty="0" err="1">
                <a:solidFill>
                  <a:srgbClr val="222222"/>
                </a:solidFill>
                <a:effectLst/>
                <a:latin typeface="Arial" panose="020B0604020202020204" pitchFamily="34" charset="0"/>
              </a:rPr>
              <a:t>organise</a:t>
            </a:r>
            <a:r>
              <a:rPr lang="en-US" sz="2100" b="0" i="0" u="none" strike="noStrike" dirty="0">
                <a:solidFill>
                  <a:srgbClr val="222222"/>
                </a:solidFill>
                <a:effectLst/>
                <a:latin typeface="Arial" panose="020B0604020202020204" pitchFamily="34" charset="0"/>
              </a:rPr>
              <a:t> IEC/BCC activities into Waste Management and Sustainable lifestyle. I am a sustainability practitioner myself and currently working on three verticals. 1.Founder ‘Crockery Bank For Everyone’ which is a sustainable alternative to SUP crockery. It’s a free service to provide reusable crockery for all sort of events to reduce waste of SUP items. </a:t>
            </a:r>
            <a:endParaRPr lang="en-US" sz="2100" b="0" dirty="0">
              <a:effectLst/>
            </a:endParaRPr>
          </a:p>
          <a:p>
            <a:pPr rtl="0">
              <a:spcBef>
                <a:spcPts val="600"/>
              </a:spcBef>
              <a:spcAft>
                <a:spcPts val="0"/>
              </a:spcAft>
            </a:pPr>
            <a:r>
              <a:rPr lang="en-US" sz="2100" b="0" i="0" u="none" strike="noStrike" dirty="0">
                <a:solidFill>
                  <a:srgbClr val="222222"/>
                </a:solidFill>
                <a:effectLst/>
                <a:latin typeface="Arial" panose="020B0604020202020204" pitchFamily="34" charset="0"/>
              </a:rPr>
              <a:t>2.Haryana State President Bio Enzyme Council and have been making, using, teaching, endorsing Bio Enzyme for the past 5 years.</a:t>
            </a:r>
            <a:endParaRPr lang="en-US" sz="2100" b="0" dirty="0">
              <a:effectLst/>
            </a:endParaRPr>
          </a:p>
          <a:p>
            <a:pPr rtl="0">
              <a:spcBef>
                <a:spcPts val="600"/>
              </a:spcBef>
              <a:spcAft>
                <a:spcPts val="0"/>
              </a:spcAft>
            </a:pPr>
            <a:r>
              <a:rPr lang="en-US" sz="2100" b="0" i="0" u="none" strike="noStrike" dirty="0">
                <a:solidFill>
                  <a:srgbClr val="222222"/>
                </a:solidFill>
                <a:effectLst/>
                <a:latin typeface="Arial" panose="020B0604020202020204" pitchFamily="34" charset="0"/>
              </a:rPr>
              <a:t>3. Associated with ‘Astitva’ as Sustainability consultant. Under Astitva we Upcycle and repurpose fabric left over and shredding generated at boutiques/tailoring units and create functional and sustainable gifts items from this waste which otherwise would have landed in the landfills.</a:t>
            </a:r>
            <a:endParaRPr lang="en-US" sz="2100" b="0" dirty="0">
              <a:effectLst/>
            </a:endParaRPr>
          </a:p>
          <a:p>
            <a:r>
              <a:rPr lang="en-US" sz="2100" b="0" dirty="0">
                <a:effectLst/>
              </a:rPr>
              <a:t/>
            </a:r>
            <a:br>
              <a:rPr lang="en-US" sz="2100" b="0" dirty="0">
                <a:effectLst/>
              </a:rPr>
            </a:br>
            <a:endParaRPr lang="en-IN" sz="2100" dirty="0"/>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6" name="Picture 5">
            <a:extLst>
              <a:ext uri="{FF2B5EF4-FFF2-40B4-BE49-F238E27FC236}">
                <a16:creationId xmlns="" xmlns:a16="http://schemas.microsoft.com/office/drawing/2014/main" id="{63C87E55-FE5B-CE13-7EF3-6C2A5FD8F7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37574" y="3817992"/>
            <a:ext cx="4196769" cy="6946825"/>
          </a:xfrm>
          <a:prstGeom prst="rect">
            <a:avLst/>
          </a:prstGeom>
        </p:spPr>
      </p:pic>
    </p:spTree>
    <p:extLst>
      <p:ext uri="{BB962C8B-B14F-4D97-AF65-F5344CB8AC3E}">
        <p14:creationId xmlns:p14="http://schemas.microsoft.com/office/powerpoint/2010/main" val="8584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100" b="1" i="1" u="none" strike="noStrike" kern="1200" cap="none" spc="5" normalizeH="0" baseline="0" noProof="0" dirty="0">
                <a:ln>
                  <a:noFill/>
                </a:ln>
                <a:solidFill>
                  <a:prstClr val="black"/>
                </a:solidFill>
                <a:effectLst/>
                <a:uLnTx/>
                <a:uFillTx/>
                <a:latin typeface="Times New Roman"/>
                <a:ea typeface="+mn-ea"/>
                <a:cs typeface="Times New Roman"/>
              </a:rPr>
              <a:t>W</a:t>
            </a:r>
            <a:r>
              <a:rPr kumimoji="0" sz="11100" b="1" i="1" u="none" strike="noStrike" kern="1200" cap="none" spc="-660" normalizeH="0" baseline="0" noProof="0" dirty="0">
                <a:ln>
                  <a:noFill/>
                </a:ln>
                <a:solidFill>
                  <a:prstClr val="black"/>
                </a:solidFill>
                <a:effectLst/>
                <a:uLnTx/>
                <a:uFillTx/>
                <a:latin typeface="Times New Roman"/>
                <a:ea typeface="+mn-ea"/>
                <a:cs typeface="Times New Roman"/>
              </a:rPr>
              <a:t>e</a:t>
            </a:r>
            <a:r>
              <a:rPr kumimoji="0" sz="11100" b="1" i="1" u="none" strike="noStrike" kern="1200" cap="none" spc="-220" normalizeH="0" baseline="0" noProof="0" dirty="0">
                <a:ln>
                  <a:noFill/>
                </a:ln>
                <a:solidFill>
                  <a:prstClr val="black"/>
                </a:solidFill>
                <a:effectLst/>
                <a:uLnTx/>
                <a:uFillTx/>
                <a:latin typeface="Times New Roman"/>
                <a:ea typeface="+mn-ea"/>
                <a:cs typeface="Times New Roman"/>
              </a:rPr>
              <a:t>l</a:t>
            </a:r>
            <a:r>
              <a:rPr kumimoji="0" sz="11100" b="1" i="1" u="none" strike="noStrike" kern="1200" cap="none" spc="-815" normalizeH="0" baseline="0" noProof="0" dirty="0">
                <a:ln>
                  <a:noFill/>
                </a:ln>
                <a:solidFill>
                  <a:prstClr val="black"/>
                </a:solidFill>
                <a:effectLst/>
                <a:uLnTx/>
                <a:uFillTx/>
                <a:latin typeface="Times New Roman"/>
                <a:ea typeface="+mn-ea"/>
                <a:cs typeface="Times New Roman"/>
              </a:rPr>
              <a:t>c</a:t>
            </a:r>
            <a:r>
              <a:rPr kumimoji="0" sz="11100" b="1" i="1" u="none" strike="noStrike" kern="1200" cap="none" spc="-409" normalizeH="0" baseline="0" noProof="0" dirty="0">
                <a:ln>
                  <a:noFill/>
                </a:ln>
                <a:solidFill>
                  <a:prstClr val="black"/>
                </a:solidFill>
                <a:effectLst/>
                <a:uLnTx/>
                <a:uFillTx/>
                <a:latin typeface="Times New Roman"/>
                <a:ea typeface="+mn-ea"/>
                <a:cs typeface="Times New Roman"/>
              </a:rPr>
              <a:t>oming</a:t>
            </a:r>
            <a:endParaRPr kumimoji="0" sz="111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marR="0" lvl="0" indent="0" algn="l" defTabSz="914400" rtl="0" eaLnBrk="1" fontAlgn="auto" latinLnBrk="0" hangingPunct="1">
              <a:lnSpc>
                <a:spcPts val="12280"/>
              </a:lnSpc>
              <a:spcBef>
                <a:spcPts val="0"/>
              </a:spcBef>
              <a:spcAft>
                <a:spcPts val="0"/>
              </a:spcAft>
              <a:buClrTx/>
              <a:buSzTx/>
              <a:buFontTx/>
              <a:buNone/>
              <a:tabLst/>
              <a:defRPr/>
            </a:pPr>
            <a:r>
              <a:rPr kumimoji="0" sz="11100" b="1" i="1" u="none" strike="noStrike" kern="1200" cap="none" spc="-509" normalizeH="0" baseline="0" noProof="0" dirty="0">
                <a:ln>
                  <a:noFill/>
                </a:ln>
                <a:solidFill>
                  <a:prstClr val="black"/>
                </a:solidFill>
                <a:effectLst/>
                <a:uLnTx/>
                <a:uFillTx/>
                <a:latin typeface="Times New Roman"/>
                <a:ea typeface="+mn-ea"/>
                <a:cs typeface="Times New Roman"/>
              </a:rPr>
              <a:t>Cou</a:t>
            </a:r>
            <a:r>
              <a:rPr kumimoji="0" sz="11100" b="1" i="1" u="none" strike="noStrike" kern="1200" cap="none" spc="-555" normalizeH="0" baseline="0" noProof="0" dirty="0">
                <a:ln>
                  <a:noFill/>
                </a:ln>
                <a:solidFill>
                  <a:prstClr val="black"/>
                </a:solidFill>
                <a:effectLst/>
                <a:uLnTx/>
                <a:uFillTx/>
                <a:latin typeface="Times New Roman"/>
                <a:ea typeface="+mn-ea"/>
                <a:cs typeface="Times New Roman"/>
              </a:rPr>
              <a:t>n</a:t>
            </a:r>
            <a:r>
              <a:rPr kumimoji="0" sz="11100" b="1" i="1" u="none" strike="noStrike" kern="1200" cap="none" spc="-480" normalizeH="0" baseline="0" noProof="0" dirty="0">
                <a:ln>
                  <a:noFill/>
                </a:ln>
                <a:solidFill>
                  <a:prstClr val="black"/>
                </a:solidFill>
                <a:effectLst/>
                <a:uLnTx/>
                <a:uFillTx/>
                <a:latin typeface="Times New Roman"/>
                <a:ea typeface="+mn-ea"/>
                <a:cs typeface="Times New Roman"/>
              </a:rPr>
              <a:t>c</a:t>
            </a:r>
            <a:r>
              <a:rPr kumimoji="0" sz="11100" b="1" i="1" u="none" strike="noStrike" kern="1200" cap="none" spc="-190" normalizeH="0" baseline="0" noProof="0" dirty="0">
                <a:ln>
                  <a:noFill/>
                </a:ln>
                <a:solidFill>
                  <a:prstClr val="black"/>
                </a:solidFill>
                <a:effectLst/>
                <a:uLnTx/>
                <a:uFillTx/>
                <a:latin typeface="Times New Roman"/>
                <a:ea typeface="+mn-ea"/>
                <a:cs typeface="Times New Roman"/>
              </a:rPr>
              <a:t>il</a:t>
            </a:r>
            <a:r>
              <a:rPr kumimoji="0" sz="11100" b="1" i="1" u="none" strike="noStrike" kern="1200" cap="none" spc="-440" normalizeH="0" baseline="0" noProof="0" dirty="0">
                <a:ln>
                  <a:noFill/>
                </a:ln>
                <a:solidFill>
                  <a:prstClr val="black"/>
                </a:solidFill>
                <a:effectLst/>
                <a:uLnTx/>
                <a:uFillTx/>
                <a:latin typeface="Times New Roman"/>
                <a:ea typeface="+mn-ea"/>
                <a:cs typeface="Times New Roman"/>
              </a:rPr>
              <a:t> </a:t>
            </a:r>
            <a:r>
              <a:rPr kumimoji="0" sz="11100" b="1" i="1" u="none" strike="noStrike" kern="1200" cap="none" spc="-480" normalizeH="0" baseline="0" noProof="0" dirty="0">
                <a:ln>
                  <a:noFill/>
                </a:ln>
                <a:solidFill>
                  <a:prstClr val="black"/>
                </a:solidFill>
                <a:effectLst/>
                <a:uLnTx/>
                <a:uFillTx/>
                <a:latin typeface="Times New Roman"/>
                <a:ea typeface="+mn-ea"/>
                <a:cs typeface="Times New Roman"/>
              </a:rPr>
              <a:t>M</a:t>
            </a:r>
            <a:r>
              <a:rPr kumimoji="0" sz="11100" b="1" i="1" u="none" strike="noStrike" kern="1200" cap="none" spc="-365" normalizeH="0" baseline="0" noProof="0" dirty="0">
                <a:ln>
                  <a:noFill/>
                </a:ln>
                <a:solidFill>
                  <a:prstClr val="black"/>
                </a:solidFill>
                <a:effectLst/>
                <a:uLnTx/>
                <a:uFillTx/>
                <a:latin typeface="Times New Roman"/>
                <a:ea typeface="+mn-ea"/>
                <a:cs typeface="Times New Roman"/>
              </a:rPr>
              <a:t>embe</a:t>
            </a:r>
            <a:r>
              <a:rPr kumimoji="0" sz="11100" b="1" i="1" u="none" strike="noStrike" kern="1200" cap="none" spc="-320" normalizeH="0" baseline="0" noProof="0" dirty="0">
                <a:ln>
                  <a:noFill/>
                </a:ln>
                <a:solidFill>
                  <a:prstClr val="black"/>
                </a:solidFill>
                <a:effectLst/>
                <a:uLnTx/>
                <a:uFillTx/>
                <a:latin typeface="Times New Roman"/>
                <a:ea typeface="+mn-ea"/>
                <a:cs typeface="Times New Roman"/>
              </a:rPr>
              <a:t>r</a:t>
            </a:r>
            <a:r>
              <a:rPr kumimoji="0" sz="11100" b="1" i="1" u="none" strike="noStrike" kern="1200" cap="none" spc="-350" normalizeH="0" baseline="0" noProof="0" dirty="0">
                <a:ln>
                  <a:noFill/>
                </a:ln>
                <a:solidFill>
                  <a:prstClr val="black"/>
                </a:solidFill>
                <a:effectLst/>
                <a:uLnTx/>
                <a:uFillTx/>
                <a:latin typeface="Times New Roman"/>
                <a:ea typeface="+mn-ea"/>
                <a:cs typeface="Times New Roman"/>
              </a:rPr>
              <a:t>s</a:t>
            </a:r>
            <a:r>
              <a:rPr kumimoji="0" sz="11100" b="1" i="1" u="none" strike="noStrike" kern="1200" cap="none" spc="-440" normalizeH="0" baseline="0" noProof="0" dirty="0">
                <a:ln>
                  <a:noFill/>
                </a:ln>
                <a:solidFill>
                  <a:prstClr val="black"/>
                </a:solidFill>
                <a:effectLst/>
                <a:uLnTx/>
                <a:uFillTx/>
                <a:latin typeface="Times New Roman"/>
                <a:ea typeface="+mn-ea"/>
                <a:cs typeface="Times New Roman"/>
              </a:rPr>
              <a:t> </a:t>
            </a:r>
            <a:r>
              <a:rPr kumimoji="0" sz="11100" b="1" i="1" u="none" strike="noStrike" kern="1200" cap="none" spc="285" normalizeH="0" baseline="0" noProof="0" dirty="0">
                <a:ln>
                  <a:noFill/>
                </a:ln>
                <a:solidFill>
                  <a:prstClr val="black"/>
                </a:solidFill>
                <a:effectLst/>
                <a:uLnTx/>
                <a:uFillTx/>
                <a:latin typeface="Times New Roman"/>
                <a:ea typeface="+mn-ea"/>
                <a:cs typeface="Times New Roman"/>
              </a:rPr>
              <a:t>t</a:t>
            </a:r>
            <a:r>
              <a:rPr kumimoji="0" sz="11100" b="1" i="1" u="none" strike="noStrike" kern="1200" cap="none" spc="-670" normalizeH="0" baseline="0" noProof="0" dirty="0">
                <a:ln>
                  <a:noFill/>
                </a:ln>
                <a:solidFill>
                  <a:prstClr val="black"/>
                </a:solidFill>
                <a:effectLst/>
                <a:uLnTx/>
                <a:uFillTx/>
                <a:latin typeface="Times New Roman"/>
                <a:ea typeface="+mn-ea"/>
                <a:cs typeface="Times New Roman"/>
              </a:rPr>
              <a:t>o</a:t>
            </a:r>
            <a:endParaRPr kumimoji="0" sz="11100" b="0" i="0" u="none" strike="noStrike" kern="1200" cap="none" spc="0" normalizeH="0" baseline="0" noProof="0" dirty="0">
              <a:ln>
                <a:noFill/>
              </a:ln>
              <a:solidFill>
                <a:prstClr val="black"/>
              </a:solidFill>
              <a:effectLst/>
              <a:uLnTx/>
              <a:uFillTx/>
              <a:latin typeface="Times New Roman"/>
              <a:ea typeface="+mn-ea"/>
              <a:cs typeface="Times New Roman"/>
            </a:endParaRPr>
          </a:p>
          <a:p>
            <a:pPr marL="96520" marR="0" lvl="0" indent="0" algn="l" defTabSz="914400" rtl="0" eaLnBrk="1" fontAlgn="auto" latinLnBrk="0" hangingPunct="1">
              <a:lnSpc>
                <a:spcPts val="15040"/>
              </a:lnSpc>
              <a:spcBef>
                <a:spcPts val="0"/>
              </a:spcBef>
              <a:spcAft>
                <a:spcPts val="0"/>
              </a:spcAft>
              <a:buClrTx/>
              <a:buSzTx/>
              <a:buFontTx/>
              <a:buNone/>
              <a:tabLst/>
              <a:defRPr/>
            </a:pPr>
            <a:r>
              <a:rPr kumimoji="0" sz="13400" b="1" i="1" u="none" strike="noStrike" kern="1200" cap="none" spc="-165" normalizeH="0" baseline="0" noProof="0" dirty="0">
                <a:ln>
                  <a:noFill/>
                </a:ln>
                <a:solidFill>
                  <a:prstClr val="black"/>
                </a:solidFill>
                <a:effectLst/>
                <a:uLnTx/>
                <a:uFillTx/>
                <a:latin typeface="Times New Roman"/>
                <a:ea typeface="+mn-ea"/>
                <a:cs typeface="Times New Roman"/>
              </a:rPr>
              <a:t>WICCI</a:t>
            </a:r>
            <a:r>
              <a:rPr kumimoji="0" sz="13400" b="1" i="1" u="none" strike="noStrike" kern="1200" cap="none" spc="-530" normalizeH="0" baseline="0" noProof="0" dirty="0">
                <a:ln>
                  <a:noFill/>
                </a:ln>
                <a:solidFill>
                  <a:prstClr val="black"/>
                </a:solidFill>
                <a:effectLst/>
                <a:uLnTx/>
                <a:uFillTx/>
                <a:latin typeface="Times New Roman"/>
                <a:ea typeface="+mn-ea"/>
                <a:cs typeface="Times New Roman"/>
              </a:rPr>
              <a:t> </a:t>
            </a:r>
            <a:endParaRPr kumimoji="0" sz="13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6" name="object 6"/>
          <p:cNvSpPr txBox="1"/>
          <p:nvPr/>
        </p:nvSpPr>
        <p:spPr>
          <a:xfrm>
            <a:off x="13404850" y="15875"/>
            <a:ext cx="6505420" cy="1138773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3200" b="1" u="none" strike="noStrike" kern="1200" cap="none" spc="-135" normalizeH="0" baseline="0" noProof="0" dirty="0">
                <a:ln>
                  <a:noFill/>
                </a:ln>
                <a:solidFill>
                  <a:schemeClr val="accent6">
                    <a:lumMod val="50000"/>
                  </a:schemeClr>
                </a:solidFill>
                <a:effectLst/>
                <a:uLnTx/>
                <a:uFillTx/>
                <a:latin typeface="Times New Roman"/>
                <a:ea typeface="+mn-ea"/>
                <a:cs typeface="Times New Roman"/>
              </a:rPr>
              <a:t>P</a:t>
            </a:r>
            <a:r>
              <a:rPr kumimoji="0" sz="3200" b="1" u="none" strike="noStrike" kern="1200" cap="none" spc="-150" normalizeH="0" baseline="0" noProof="0" dirty="0">
                <a:ln>
                  <a:noFill/>
                </a:ln>
                <a:solidFill>
                  <a:schemeClr val="accent6">
                    <a:lumMod val="50000"/>
                  </a:schemeClr>
                </a:solidFill>
                <a:effectLst/>
                <a:uLnTx/>
                <a:uFillTx/>
                <a:latin typeface="Times New Roman"/>
                <a:ea typeface="+mn-ea"/>
                <a:cs typeface="Times New Roman"/>
              </a:rPr>
              <a:t>r</a:t>
            </a:r>
            <a:r>
              <a:rPr kumimoji="0" sz="3200" b="1" u="none" strike="noStrike" kern="1200" cap="none" spc="-185" normalizeH="0" baseline="0" noProof="0" dirty="0">
                <a:ln>
                  <a:noFill/>
                </a:ln>
                <a:solidFill>
                  <a:schemeClr val="accent6">
                    <a:lumMod val="50000"/>
                  </a:schemeClr>
                </a:solidFill>
                <a:effectLst/>
                <a:uLnTx/>
                <a:uFillTx/>
                <a:latin typeface="Times New Roman"/>
                <a:ea typeface="+mn-ea"/>
                <a:cs typeface="Times New Roman"/>
              </a:rPr>
              <a:t>e</a:t>
            </a:r>
            <a:r>
              <a:rPr kumimoji="0" sz="3200" b="1" u="none" strike="noStrike" kern="1200" cap="none" spc="-55" normalizeH="0" baseline="0" noProof="0" dirty="0">
                <a:ln>
                  <a:noFill/>
                </a:ln>
                <a:solidFill>
                  <a:schemeClr val="accent6">
                    <a:lumMod val="50000"/>
                  </a:schemeClr>
                </a:solidFill>
                <a:effectLst/>
                <a:uLnTx/>
                <a:uFillTx/>
                <a:latin typeface="Times New Roman"/>
                <a:ea typeface="+mn-ea"/>
                <a:cs typeface="Times New Roman"/>
              </a:rPr>
              <a:t>siden</a:t>
            </a:r>
            <a:r>
              <a:rPr kumimoji="0" sz="3200" b="1" u="none" strike="noStrike" kern="1200" cap="none" spc="5" normalizeH="0" baseline="0" noProof="0" dirty="0">
                <a:ln>
                  <a:noFill/>
                </a:ln>
                <a:solidFill>
                  <a:schemeClr val="accent6">
                    <a:lumMod val="50000"/>
                  </a:schemeClr>
                </a:solidFill>
                <a:effectLst/>
                <a:uLnTx/>
                <a:uFillTx/>
                <a:latin typeface="Times New Roman"/>
                <a:ea typeface="+mn-ea"/>
                <a:cs typeface="Times New Roman"/>
              </a:rPr>
              <a:t>t</a:t>
            </a:r>
            <a:r>
              <a:rPr kumimoji="0" lang="en-IN" sz="3200" b="1" u="none" strike="noStrike" kern="1200" cap="none" spc="5" normalizeH="0" baseline="0" noProof="0" dirty="0">
                <a:ln>
                  <a:noFill/>
                </a:ln>
                <a:solidFill>
                  <a:schemeClr val="accent6">
                    <a:lumMod val="50000"/>
                  </a:schemeClr>
                </a:solidFill>
                <a:effectLst/>
                <a:uLnTx/>
                <a:uFillTx/>
                <a:latin typeface="Times New Roman"/>
                <a:ea typeface="+mn-ea"/>
                <a:cs typeface="Times New Roman"/>
              </a:rPr>
              <a:t> : Sonali Dutta</a:t>
            </a:r>
            <a:r>
              <a:rPr kumimoji="0" lang="en-US" sz="3200" b="1" u="none" strike="noStrike" kern="1200" cap="none" spc="-70" normalizeH="0" baseline="0" noProof="0" dirty="0">
                <a:ln>
                  <a:noFill/>
                </a:ln>
                <a:solidFill>
                  <a:schemeClr val="accent6">
                    <a:lumMod val="50000"/>
                  </a:schemeClr>
                </a:solidFill>
                <a:effectLst/>
                <a:uLnTx/>
                <a:uFillTx/>
                <a:latin typeface="Times New Roman"/>
                <a:ea typeface="+mn-ea"/>
                <a:cs typeface="Times New Roman"/>
              </a:rPr>
              <a:t> </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3200" b="1" u="none" strike="noStrike" kern="1200" cap="none" spc="-130" normalizeH="0" baseline="0" noProof="0" dirty="0">
                <a:ln>
                  <a:noFill/>
                </a:ln>
                <a:solidFill>
                  <a:schemeClr val="accent6">
                    <a:lumMod val="50000"/>
                  </a:schemeClr>
                </a:solidFill>
                <a:effectLst/>
                <a:uLnTx/>
                <a:uFillTx/>
                <a:latin typeface="Times New Roman"/>
                <a:ea typeface="+mn-ea"/>
                <a:cs typeface="Times New Roman"/>
              </a:rPr>
              <a:t>Vi</a:t>
            </a:r>
            <a:r>
              <a:rPr kumimoji="0" sz="3200" b="1" u="none" strike="noStrike" kern="1200" cap="none" spc="-175" normalizeH="0" baseline="0" noProof="0" dirty="0">
                <a:ln>
                  <a:noFill/>
                </a:ln>
                <a:solidFill>
                  <a:schemeClr val="accent6">
                    <a:lumMod val="50000"/>
                  </a:schemeClr>
                </a:solidFill>
                <a:effectLst/>
                <a:uLnTx/>
                <a:uFillTx/>
                <a:latin typeface="Times New Roman"/>
                <a:ea typeface="+mn-ea"/>
                <a:cs typeface="Times New Roman"/>
              </a:rPr>
              <a:t>c</a:t>
            </a:r>
            <a:r>
              <a:rPr kumimoji="0" sz="3200" b="1" u="none" strike="noStrike" kern="1200" cap="none" spc="-150" normalizeH="0" baseline="0" noProof="0" dirty="0">
                <a:ln>
                  <a:noFill/>
                </a:ln>
                <a:solidFill>
                  <a:schemeClr val="accent6">
                    <a:lumMod val="50000"/>
                  </a:schemeClr>
                </a:solidFill>
                <a:effectLst/>
                <a:uLnTx/>
                <a:uFillTx/>
                <a:latin typeface="Times New Roman"/>
                <a:ea typeface="+mn-ea"/>
                <a:cs typeface="Times New Roman"/>
              </a:rPr>
              <a:t>e</a:t>
            </a:r>
            <a:r>
              <a:rPr kumimoji="0" sz="3200" b="1" u="none" strike="noStrike" kern="1200" cap="none" spc="-120" normalizeH="0" baseline="0" noProof="0" dirty="0">
                <a:ln>
                  <a:noFill/>
                </a:ln>
                <a:solidFill>
                  <a:schemeClr val="accent6">
                    <a:lumMod val="50000"/>
                  </a:schemeClr>
                </a:solidFill>
                <a:effectLst/>
                <a:uLnTx/>
                <a:uFillTx/>
                <a:latin typeface="Times New Roman"/>
                <a:ea typeface="+mn-ea"/>
                <a:cs typeface="Times New Roman"/>
              </a:rPr>
              <a:t> </a:t>
            </a:r>
            <a:r>
              <a:rPr kumimoji="0" sz="3200" b="1" u="none" strike="noStrike" kern="1200" cap="none" spc="-135" normalizeH="0" baseline="0" noProof="0" dirty="0">
                <a:ln>
                  <a:noFill/>
                </a:ln>
                <a:solidFill>
                  <a:schemeClr val="accent6">
                    <a:lumMod val="50000"/>
                  </a:schemeClr>
                </a:solidFill>
                <a:effectLst/>
                <a:uLnTx/>
                <a:uFillTx/>
                <a:latin typeface="Times New Roman"/>
                <a:ea typeface="+mn-ea"/>
                <a:cs typeface="Times New Roman"/>
              </a:rPr>
              <a:t>P</a:t>
            </a:r>
            <a:r>
              <a:rPr kumimoji="0" sz="3200" b="1" u="none" strike="noStrike" kern="1200" cap="none" spc="-150" normalizeH="0" baseline="0" noProof="0" dirty="0">
                <a:ln>
                  <a:noFill/>
                </a:ln>
                <a:solidFill>
                  <a:schemeClr val="accent6">
                    <a:lumMod val="50000"/>
                  </a:schemeClr>
                </a:solidFill>
                <a:effectLst/>
                <a:uLnTx/>
                <a:uFillTx/>
                <a:latin typeface="Times New Roman"/>
                <a:ea typeface="+mn-ea"/>
                <a:cs typeface="Times New Roman"/>
              </a:rPr>
              <a:t>r</a:t>
            </a:r>
            <a:r>
              <a:rPr kumimoji="0" sz="3200" b="1" u="none" strike="noStrike" kern="1200" cap="none" spc="-185" normalizeH="0" baseline="0" noProof="0" dirty="0">
                <a:ln>
                  <a:noFill/>
                </a:ln>
                <a:solidFill>
                  <a:schemeClr val="accent6">
                    <a:lumMod val="50000"/>
                  </a:schemeClr>
                </a:solidFill>
                <a:effectLst/>
                <a:uLnTx/>
                <a:uFillTx/>
                <a:latin typeface="Times New Roman"/>
                <a:ea typeface="+mn-ea"/>
                <a:cs typeface="Times New Roman"/>
              </a:rPr>
              <a:t>e</a:t>
            </a:r>
            <a:r>
              <a:rPr kumimoji="0" sz="3200" b="1" u="none" strike="noStrike" kern="1200" cap="none" spc="-50" normalizeH="0" baseline="0" noProof="0" dirty="0">
                <a:ln>
                  <a:noFill/>
                </a:ln>
                <a:solidFill>
                  <a:schemeClr val="accent6">
                    <a:lumMod val="50000"/>
                  </a:schemeClr>
                </a:solidFill>
                <a:effectLst/>
                <a:uLnTx/>
                <a:uFillTx/>
                <a:latin typeface="Times New Roman"/>
                <a:ea typeface="+mn-ea"/>
                <a:cs typeface="Times New Roman"/>
              </a:rPr>
              <a:t>sident</a:t>
            </a:r>
            <a:r>
              <a:rPr kumimoji="0" lang="en-IN" sz="3200" b="1" u="none" strike="noStrike" kern="1200" cap="none" spc="-50" normalizeH="0" baseline="0" noProof="0" dirty="0">
                <a:ln>
                  <a:noFill/>
                </a:ln>
                <a:solidFill>
                  <a:schemeClr val="accent6">
                    <a:lumMod val="50000"/>
                  </a:schemeClr>
                </a:solidFill>
                <a:effectLst/>
                <a:uLnTx/>
                <a:uFillTx/>
                <a:latin typeface="Times New Roman"/>
                <a:ea typeface="+mn-ea"/>
                <a:cs typeface="Times New Roman"/>
              </a:rPr>
              <a:t> : Disha Banerjee</a:t>
            </a: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IN" sz="3200" b="1" u="none" strike="noStrike" kern="1200" cap="none" spc="-50" normalizeH="0" baseline="0" noProof="0" dirty="0">
              <a:ln>
                <a:noFill/>
              </a:ln>
              <a:solidFill>
                <a:schemeClr val="accent6">
                  <a:lumMod val="50000"/>
                </a:schemeClr>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lang="en-IN" sz="2800" b="1" spc="-50" dirty="0">
                <a:latin typeface="Times New Roman"/>
                <a:cs typeface="Times New Roman"/>
              </a:rPr>
              <a:t>Members</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Anuradha Dixit</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Deepa </a:t>
            </a:r>
            <a:r>
              <a:rPr lang="en-IN" sz="2800" b="1" spc="-50" dirty="0" err="1">
                <a:latin typeface="Times New Roman"/>
                <a:cs typeface="Times New Roman"/>
              </a:rPr>
              <a:t>Rajganesh</a:t>
            </a:r>
            <a:endParaRPr lang="en-IN" sz="2800" b="1" spc="-50" dirty="0">
              <a:latin typeface="Times New Roman"/>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Gitanjali Solanki</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Gina Krishnan</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err="1">
                <a:ln>
                  <a:noFill/>
                </a:ln>
                <a:effectLst/>
                <a:uLnTx/>
                <a:uFillTx/>
                <a:latin typeface="Times New Roman"/>
                <a:ea typeface="+mn-ea"/>
                <a:cs typeface="Times New Roman"/>
              </a:rPr>
              <a:t>Indraani</a:t>
            </a:r>
            <a:r>
              <a:rPr kumimoji="0" lang="en-IN" sz="2800" b="1" u="none" strike="noStrike" kern="1200" cap="none" spc="-50" normalizeH="0" baseline="0" noProof="0" dirty="0">
                <a:ln>
                  <a:noFill/>
                </a:ln>
                <a:effectLst/>
                <a:uLnTx/>
                <a:uFillTx/>
                <a:latin typeface="Times New Roman"/>
                <a:ea typeface="+mn-ea"/>
                <a:cs typeface="Times New Roman"/>
              </a:rPr>
              <a:t> Singh</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Leena </a:t>
            </a:r>
            <a:r>
              <a:rPr lang="en-IN" sz="2800" b="1" spc="-50" dirty="0" err="1">
                <a:latin typeface="Times New Roman"/>
                <a:cs typeface="Times New Roman"/>
              </a:rPr>
              <a:t>Bhanot</a:t>
            </a:r>
            <a:endParaRPr lang="en-IN" sz="2800" b="1" spc="-50" dirty="0">
              <a:latin typeface="Times New Roman"/>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Nalini Fernandez</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Nanda Dave</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err="1">
                <a:ln>
                  <a:noFill/>
                </a:ln>
                <a:effectLst/>
                <a:uLnTx/>
                <a:uFillTx/>
                <a:latin typeface="Times New Roman"/>
                <a:ea typeface="+mn-ea"/>
                <a:cs typeface="Times New Roman"/>
              </a:rPr>
              <a:t>Naumita</a:t>
            </a:r>
            <a:r>
              <a:rPr kumimoji="0" lang="en-IN" sz="2800" b="1" u="none" strike="noStrike" kern="1200" cap="none" spc="-50" normalizeH="0" baseline="0" noProof="0" dirty="0">
                <a:ln>
                  <a:noFill/>
                </a:ln>
                <a:effectLst/>
                <a:uLnTx/>
                <a:uFillTx/>
                <a:latin typeface="Times New Roman"/>
                <a:ea typeface="+mn-ea"/>
                <a:cs typeface="Times New Roman"/>
              </a:rPr>
              <a:t> Chopra</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Nivedita Jadhav</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Padma </a:t>
            </a:r>
            <a:r>
              <a:rPr kumimoji="0" lang="en-IN" sz="2800" b="1" u="none" strike="noStrike" kern="1200" cap="none" spc="-50" normalizeH="0" baseline="0" noProof="0" dirty="0" err="1">
                <a:ln>
                  <a:noFill/>
                </a:ln>
                <a:effectLst/>
                <a:uLnTx/>
                <a:uFillTx/>
                <a:latin typeface="Times New Roman"/>
                <a:ea typeface="+mn-ea"/>
                <a:cs typeface="Times New Roman"/>
              </a:rPr>
              <a:t>Chankravadhanula</a:t>
            </a:r>
            <a:endParaRPr kumimoji="0" lang="en-IN" sz="2800" b="1" u="none" strike="noStrike" kern="1200" cap="none" spc="-50" normalizeH="0" baseline="0" noProof="0" dirty="0">
              <a:ln>
                <a:noFill/>
              </a:ln>
              <a:effectLst/>
              <a:uLnTx/>
              <a:uFillTx/>
              <a:latin typeface="Times New Roman"/>
              <a:ea typeface="+mn-ea"/>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Renuka </a:t>
            </a:r>
            <a:r>
              <a:rPr lang="en-IN" sz="2800" b="1" spc="-50" dirty="0" err="1">
                <a:latin typeface="Times New Roman"/>
                <a:cs typeface="Times New Roman"/>
              </a:rPr>
              <a:t>Salwan</a:t>
            </a:r>
            <a:endParaRPr lang="en-IN" sz="2800" b="1" spc="-50" dirty="0">
              <a:latin typeface="Times New Roman"/>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Rohini Khuller</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err="1">
                <a:latin typeface="Times New Roman"/>
                <a:cs typeface="Times New Roman"/>
              </a:rPr>
              <a:t>Roshini</a:t>
            </a:r>
            <a:r>
              <a:rPr lang="en-IN" sz="2800" b="1" spc="-50" dirty="0">
                <a:latin typeface="Times New Roman"/>
                <a:cs typeface="Times New Roman"/>
              </a:rPr>
              <a:t> </a:t>
            </a:r>
            <a:r>
              <a:rPr lang="en-IN" sz="2800" b="1" spc="-50" dirty="0" err="1">
                <a:latin typeface="Times New Roman"/>
                <a:cs typeface="Times New Roman"/>
              </a:rPr>
              <a:t>Easow</a:t>
            </a:r>
            <a:endParaRPr lang="en-IN" sz="2800" b="1" spc="-50" dirty="0">
              <a:latin typeface="Times New Roman"/>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Sameera </a:t>
            </a:r>
            <a:r>
              <a:rPr kumimoji="0" lang="en-IN" sz="2800" b="1" u="none" strike="noStrike" kern="1200" cap="none" spc="-50" normalizeH="0" baseline="0" noProof="0" dirty="0" err="1">
                <a:ln>
                  <a:noFill/>
                </a:ln>
                <a:effectLst/>
                <a:uLnTx/>
                <a:uFillTx/>
                <a:latin typeface="Times New Roman"/>
                <a:ea typeface="+mn-ea"/>
                <a:cs typeface="Times New Roman"/>
              </a:rPr>
              <a:t>Satija</a:t>
            </a:r>
            <a:endParaRPr kumimoji="0" lang="en-IN" sz="2800" b="1" u="none" strike="noStrike" kern="1200" cap="none" spc="-50" normalizeH="0" baseline="0" noProof="0" dirty="0">
              <a:ln>
                <a:noFill/>
              </a:ln>
              <a:effectLst/>
              <a:uLnTx/>
              <a:uFillTx/>
              <a:latin typeface="Times New Roman"/>
              <a:ea typeface="+mn-ea"/>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Seema Seth</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Shalini Tayal</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err="1">
                <a:ln>
                  <a:noFill/>
                </a:ln>
                <a:effectLst/>
                <a:uLnTx/>
                <a:uFillTx/>
                <a:latin typeface="Times New Roman"/>
                <a:ea typeface="+mn-ea"/>
                <a:cs typeface="Times New Roman"/>
              </a:rPr>
              <a:t>Sumedha</a:t>
            </a:r>
            <a:r>
              <a:rPr kumimoji="0" lang="en-IN" sz="2800" b="1" u="none" strike="noStrike" kern="1200" cap="none" spc="-50" normalizeH="0" baseline="0" noProof="0" dirty="0">
                <a:ln>
                  <a:noFill/>
                </a:ln>
                <a:effectLst/>
                <a:uLnTx/>
                <a:uFillTx/>
                <a:latin typeface="Times New Roman"/>
                <a:ea typeface="+mn-ea"/>
                <a:cs typeface="Times New Roman"/>
              </a:rPr>
              <a:t> Dutta</a:t>
            </a:r>
            <a:endParaRPr lang="en-IN" sz="2800" b="1" spc="-50" dirty="0">
              <a:latin typeface="Times New Roman"/>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Sushmita Singha</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 Tina Pathak</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 Vibha Malhotra</a:t>
            </a:r>
          </a:p>
          <a:p>
            <a:pPr marL="12700" marR="0" lvl="0" algn="l" defTabSz="914400" rtl="0" eaLnBrk="1" fontAlgn="auto" latinLnBrk="0" hangingPunct="1">
              <a:lnSpc>
                <a:spcPct val="100000"/>
              </a:lnSpc>
              <a:spcBef>
                <a:spcPts val="0"/>
              </a:spcBef>
              <a:spcAft>
                <a:spcPts val="0"/>
              </a:spcAft>
              <a:buClrTx/>
              <a:buSzTx/>
              <a:tabLst/>
              <a:defRPr/>
            </a:pPr>
            <a:endParaRPr lang="en-IN" sz="2800" b="1" spc="-5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700647"/>
            <a:ext cx="18364200" cy="4267280"/>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SEEMA SETH</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20</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0" i="0" dirty="0">
                <a:solidFill>
                  <a:srgbClr val="404040"/>
                </a:solidFill>
                <a:effectLst/>
              </a:rPr>
              <a:t>Founder,  Nayi Disha, schools  for children from marginalized comm</a:t>
            </a:r>
            <a:r>
              <a:rPr lang="en-US" sz="3200" dirty="0">
                <a:solidFill>
                  <a:srgbClr val="404040"/>
                </a:solidFill>
              </a:rPr>
              <a:t>unities.  After 25 long years of corporate experience, in 2014 I moved into a “</a:t>
            </a:r>
            <a:r>
              <a:rPr lang="en-US" sz="3200" dirty="0" err="1">
                <a:solidFill>
                  <a:srgbClr val="404040"/>
                </a:solidFill>
              </a:rPr>
              <a:t>nayi</a:t>
            </a:r>
            <a:r>
              <a:rPr lang="en-US" sz="3200" dirty="0">
                <a:solidFill>
                  <a:srgbClr val="404040"/>
                </a:solidFill>
              </a:rPr>
              <a:t> </a:t>
            </a:r>
            <a:r>
              <a:rPr lang="en-US" sz="3200" dirty="0" err="1">
                <a:solidFill>
                  <a:srgbClr val="404040"/>
                </a:solidFill>
              </a:rPr>
              <a:t>disha</a:t>
            </a:r>
            <a:r>
              <a:rPr lang="en-US" sz="3200" dirty="0">
                <a:solidFill>
                  <a:srgbClr val="404040"/>
                </a:solidFill>
              </a:rPr>
              <a:t>”  to devote my time to make a difference to the lives of those who needed a little commitment from people like us.  I currently work with about 200 children in 2 schools in Gurgaon.   I do what I love and love what I do………and I think this council will help me strengthen my endeavor to make a larger difference in areas that need a ‘ ‘sustained’ effort and commitment to nudge the future in a ‘direction’ that will impact society at large.</a:t>
            </a:r>
            <a:endParaRPr lang="en-IN" sz="3200" dirty="0"/>
          </a:p>
        </p:txBody>
      </p:sp>
      <p:pic>
        <p:nvPicPr>
          <p:cNvPr id="21" name="Picture 20" descr="Seema pi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09636" y="4011601"/>
            <a:ext cx="4424671" cy="6500858"/>
          </a:xfrm>
          <a:prstGeom prst="rect">
            <a:avLst/>
          </a:prstGeom>
        </p:spPr>
      </p:pic>
    </p:spTree>
    <p:extLst>
      <p:ext uri="{BB962C8B-B14F-4D97-AF65-F5344CB8AC3E}">
        <p14:creationId xmlns:p14="http://schemas.microsoft.com/office/powerpoint/2010/main" val="396573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3803974" y="3444875"/>
            <a:ext cx="4119154"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700647"/>
            <a:ext cx="19583400" cy="3215710"/>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a:t>
            </a:r>
            <a:r>
              <a:rPr lang="en-US" sz="3600" spc="-135" dirty="0" err="1">
                <a:latin typeface="Algerian" panose="04020705040A02060702" pitchFamily="82" charset="0"/>
              </a:rPr>
              <a:t>Shalini</a:t>
            </a:r>
            <a:r>
              <a:rPr lang="en-US" sz="3600" spc="-135" dirty="0">
                <a:latin typeface="Algerian" panose="04020705040A02060702" pitchFamily="82" charset="0"/>
              </a:rPr>
              <a:t> </a:t>
            </a:r>
            <a:r>
              <a:rPr lang="en-US" sz="3600" spc="-135" dirty="0" err="1">
                <a:latin typeface="Algerian" panose="04020705040A02060702" pitchFamily="82" charset="0"/>
              </a:rPr>
              <a:t>Tayal</a:t>
            </a: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3803973" y="3479713"/>
            <a:ext cx="4119154" cy="339637"/>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21</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81392" y="2987675"/>
            <a:ext cx="12399658" cy="9525000"/>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endParaRPr lang="en-US" dirty="0">
              <a:solidFill>
                <a:schemeClr val="tx1"/>
              </a:solidFill>
            </a:endParaRPr>
          </a:p>
          <a:p>
            <a:r>
              <a:rPr lang="en-US" sz="2200" dirty="0">
                <a:solidFill>
                  <a:schemeClr val="tx1"/>
                </a:solidFill>
                <a:latin typeface="Times New Roman" panose="02020603050405020304" pitchFamily="18" charset="0"/>
                <a:cs typeface="Times New Roman" panose="02020603050405020304" pitchFamily="18" charset="0"/>
              </a:rPr>
              <a:t>A trainer, a storyteller, an educator, an academician and an administrator. I started my career in software development and worked in Delhi and Mumbai for 4 years. Later, I enjoyed 12 fruitful years of administrative and teaching experience in Hyderabad and Mumbai. Once I moved to Gurgaon in 2008, I started writing curriculum books for </a:t>
            </a:r>
            <a:r>
              <a:rPr lang="en-US" sz="2200" dirty="0" err="1">
                <a:solidFill>
                  <a:schemeClr val="tx1"/>
                </a:solidFill>
                <a:latin typeface="Times New Roman" panose="02020603050405020304" pitchFamily="18" charset="0"/>
                <a:cs typeface="Times New Roman" panose="02020603050405020304" pitchFamily="18" charset="0"/>
              </a:rPr>
              <a:t>Educomp</a:t>
            </a:r>
            <a:r>
              <a:rPr lang="en-US" sz="2200" dirty="0">
                <a:solidFill>
                  <a:schemeClr val="tx1"/>
                </a:solidFill>
                <a:latin typeface="Times New Roman" panose="02020603050405020304" pitchFamily="18" charset="0"/>
                <a:cs typeface="Times New Roman" panose="02020603050405020304" pitchFamily="18" charset="0"/>
              </a:rPr>
              <a:t> wherein I helped to design books in Mathematics and History for the middle school children. I am presently empaneled with </a:t>
            </a:r>
            <a:r>
              <a:rPr lang="en-US" sz="2200" dirty="0" err="1">
                <a:solidFill>
                  <a:schemeClr val="tx1"/>
                </a:solidFill>
                <a:latin typeface="Times New Roman" panose="02020603050405020304" pitchFamily="18" charset="0"/>
                <a:cs typeface="Times New Roman" panose="02020603050405020304" pitchFamily="18" charset="0"/>
              </a:rPr>
              <a:t>Learnet</a:t>
            </a:r>
            <a:r>
              <a:rPr lang="en-US" sz="2200" dirty="0">
                <a:solidFill>
                  <a:schemeClr val="tx1"/>
                </a:solidFill>
                <a:latin typeface="Times New Roman" panose="02020603050405020304" pitchFamily="18" charset="0"/>
                <a:cs typeface="Times New Roman" panose="02020603050405020304" pitchFamily="18" charset="0"/>
              </a:rPr>
              <a:t> Skills Limited as Master Trainer and with HT Pace, McMillan and Primary Plus as Facilitator and Soft Skills Trainer and am involved in developing and facilitating learning &amp; teaching solutions. </a:t>
            </a:r>
          </a:p>
          <a:p>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Recently, I was part of a Pan-India program implemented by </a:t>
            </a:r>
            <a:r>
              <a:rPr lang="en-US" sz="2200" dirty="0" err="1">
                <a:solidFill>
                  <a:schemeClr val="tx1"/>
                </a:solidFill>
                <a:latin typeface="Times New Roman" panose="02020603050405020304" pitchFamily="18" charset="0"/>
                <a:cs typeface="Times New Roman" panose="02020603050405020304" pitchFamily="18" charset="0"/>
              </a:rPr>
              <a:t>Learnet</a:t>
            </a:r>
            <a:r>
              <a:rPr lang="en-US" sz="2200" dirty="0">
                <a:solidFill>
                  <a:schemeClr val="tx1"/>
                </a:solidFill>
                <a:latin typeface="Times New Roman" panose="02020603050405020304" pitchFamily="18" charset="0"/>
                <a:cs typeface="Times New Roman" panose="02020603050405020304" pitchFamily="18" charset="0"/>
              </a:rPr>
              <a:t> Skills Limited under aegis of NSDC with the support of UN Women focusing on creating gender awareness and consciousness amongst the skills trainers. Under this program, I conducted online capacity building training for 500 skill trainers on Gender Mainstreaming. The training focused on creating awareness about the prevalent gender gaps, gender inequality, sexual harassment and sensitization about gender mainstreaming, inclusivity, and responsiveness in the skilling ecosystem etc. </a:t>
            </a:r>
          </a:p>
          <a:p>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I believe that women-centric and responsible business practices, combined with collaboration and innovation, can bring about powerful change in markets and societies. WICCI is playing an important role in bringing about this change and I look forward to learning and being part of this movement. </a:t>
            </a:r>
          </a:p>
          <a:p>
            <a:endParaRPr lang="en-US" sz="2000" dirty="0">
              <a:solidFill>
                <a:schemeClr val="tx1"/>
              </a:solidFill>
              <a:latin typeface="Times New Roman" panose="02020603050405020304" pitchFamily="18" charset="0"/>
              <a:cs typeface="Times New Roman" panose="02020603050405020304" pitchFamily="18" charset="0"/>
            </a:endParaRPr>
          </a:p>
          <a:p>
            <a:endParaRPr lang="en-IN" dirty="0">
              <a:solidFill>
                <a:schemeClr val="tx1"/>
              </a:solidFill>
            </a:endParaRPr>
          </a:p>
          <a:p>
            <a:endParaRPr lang="en-IN" dirty="0">
              <a:solidFill>
                <a:schemeClr val="tx1"/>
              </a:solidFill>
            </a:endParaRP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3974" y="3784513"/>
            <a:ext cx="4119153" cy="7094999"/>
          </a:xfrm>
          <a:prstGeom prst="rect">
            <a:avLst/>
          </a:prstGeom>
        </p:spPr>
      </p:pic>
    </p:spTree>
    <p:extLst>
      <p:ext uri="{BB962C8B-B14F-4D97-AF65-F5344CB8AC3E}">
        <p14:creationId xmlns:p14="http://schemas.microsoft.com/office/powerpoint/2010/main" val="152538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SUMEDHA DUTTA</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22</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i="0" dirty="0">
                <a:solidFill>
                  <a:schemeClr val="tx1"/>
                </a:solidFill>
                <a:effectLst/>
                <a:latin typeface="Times New Roman" panose="02020603050405020304" pitchFamily="18" charset="0"/>
                <a:cs typeface="Times New Roman" panose="02020603050405020304" pitchFamily="18" charset="0"/>
              </a:rPr>
              <a:t>Fintech</a:t>
            </a:r>
            <a:r>
              <a:rPr lang="en-IN" sz="2400" b="0" i="0" dirty="0">
                <a:solidFill>
                  <a:schemeClr val="tx1"/>
                </a:solidFill>
                <a:effectLst/>
                <a:latin typeface="Times New Roman" panose="02020603050405020304" pitchFamily="18" charset="0"/>
                <a:cs typeface="Times New Roman" panose="02020603050405020304" pitchFamily="18" charset="0"/>
              </a:rPr>
              <a:t> expert and versatile Country Manager-India </a:t>
            </a:r>
            <a:r>
              <a:rPr lang="en-IN" sz="2400" dirty="0">
                <a:solidFill>
                  <a:schemeClr val="tx1"/>
                </a:solidFill>
                <a:latin typeface="Times New Roman" panose="02020603050405020304" pitchFamily="18" charset="0"/>
                <a:cs typeface="Times New Roman" panose="02020603050405020304" pitchFamily="18" charset="0"/>
              </a:rPr>
              <a:t>for </a:t>
            </a:r>
            <a:r>
              <a:rPr lang="en-IN" sz="2400" b="0" i="0" dirty="0">
                <a:solidFill>
                  <a:schemeClr val="tx1"/>
                </a:solidFill>
                <a:effectLst/>
                <a:latin typeface="Times New Roman" panose="02020603050405020304" pitchFamily="18" charset="0"/>
                <a:cs typeface="Times New Roman" panose="02020603050405020304" pitchFamily="18" charset="0"/>
              </a:rPr>
              <a:t>Dlocal, I excel at wearing multiple hats and bringing a unique legal perspective to operations. With over 16 years of industry experience, spanning fintech, corporate M&amp;A, private equity, transaction advisory, and inbound and outbound payments and investments, I have honed my skills while holding leadership positions at some of the most prestigious Indian law firms. </a:t>
            </a:r>
            <a:endParaRPr lang="en-IN" sz="2400" dirty="0">
              <a:solidFill>
                <a:schemeClr val="tx1"/>
              </a:solidFill>
              <a:latin typeface="Times New Roman" panose="02020603050405020304" pitchFamily="18" charset="0"/>
              <a:cs typeface="Times New Roman" panose="02020603050405020304" pitchFamily="18" charset="0"/>
            </a:endParaRPr>
          </a:p>
          <a:p>
            <a:pPr algn="just"/>
            <a:r>
              <a:rPr lang="en-IN" sz="2400" b="1" i="0" dirty="0">
                <a:solidFill>
                  <a:schemeClr val="tx1"/>
                </a:solidFill>
                <a:effectLst/>
                <a:latin typeface="Times New Roman" panose="02020603050405020304" pitchFamily="18" charset="0"/>
                <a:cs typeface="Times New Roman" panose="02020603050405020304" pitchFamily="18" charset="0"/>
              </a:rPr>
              <a:t>Worked</a:t>
            </a:r>
            <a:r>
              <a:rPr lang="en-IN" sz="2400" b="0" i="0" dirty="0">
                <a:solidFill>
                  <a:schemeClr val="tx1"/>
                </a:solidFill>
                <a:effectLst/>
                <a:latin typeface="Times New Roman" panose="02020603050405020304" pitchFamily="18" charset="0"/>
                <a:cs typeface="Times New Roman" panose="02020603050405020304" pitchFamily="18" charset="0"/>
              </a:rPr>
              <a:t> extensivel</a:t>
            </a:r>
            <a:r>
              <a:rPr lang="en-IN" sz="2400" dirty="0">
                <a:solidFill>
                  <a:schemeClr val="tx1"/>
                </a:solidFill>
                <a:latin typeface="Times New Roman" panose="02020603050405020304" pitchFamily="18" charset="0"/>
                <a:cs typeface="Times New Roman" panose="02020603050405020304" pitchFamily="18" charset="0"/>
              </a:rPr>
              <a:t>y with ADB and World Bank on various Environment, Health and Safety issues from an Indian and Global perspective.</a:t>
            </a:r>
          </a:p>
          <a:p>
            <a:pPr algn="just"/>
            <a:r>
              <a:rPr lang="en-IN" sz="2400" b="1" i="0" dirty="0">
                <a:solidFill>
                  <a:schemeClr val="tx1"/>
                </a:solidFill>
                <a:effectLst/>
                <a:latin typeface="Times New Roman" panose="02020603050405020304" pitchFamily="18" charset="0"/>
                <a:cs typeface="Times New Roman" panose="02020603050405020304" pitchFamily="18" charset="0"/>
              </a:rPr>
              <a:t>As</a:t>
            </a:r>
            <a:r>
              <a:rPr lang="en-IN" sz="2400" b="0" i="0" dirty="0">
                <a:solidFill>
                  <a:schemeClr val="tx1"/>
                </a:solidFill>
                <a:effectLst/>
                <a:latin typeface="Times New Roman" panose="02020603050405020304" pitchFamily="18" charset="0"/>
                <a:cs typeface="Times New Roman" panose="02020603050405020304" pitchFamily="18" charset="0"/>
              </a:rPr>
              <a:t> a passionate advocate for promoting inclusive work environments, I also serve on various POSH-ICC's of several companies.</a:t>
            </a:r>
            <a:r>
              <a:rPr lang="en-IN" sz="2400" dirty="0">
                <a:solidFill>
                  <a:schemeClr val="tx1"/>
                </a:solidFill>
                <a:latin typeface="Times New Roman" panose="02020603050405020304" pitchFamily="18" charset="0"/>
                <a:cs typeface="Times New Roman" panose="02020603050405020304" pitchFamily="18" charset="0"/>
              </a:rPr>
              <a:t/>
            </a:r>
            <a:br>
              <a:rPr lang="en-IN" sz="2400" dirty="0">
                <a:solidFill>
                  <a:schemeClr val="tx1"/>
                </a:solidFill>
                <a:latin typeface="Times New Roman" panose="02020603050405020304" pitchFamily="18" charset="0"/>
                <a:cs typeface="Times New Roman" panose="02020603050405020304" pitchFamily="18" charset="0"/>
              </a:rPr>
            </a:br>
            <a:r>
              <a:rPr lang="en-IN" sz="2400" b="0" i="0" dirty="0">
                <a:solidFill>
                  <a:schemeClr val="tx1"/>
                </a:solidFill>
                <a:effectLst/>
                <a:latin typeface="Times New Roman" panose="02020603050405020304" pitchFamily="18" charset="0"/>
                <a:cs typeface="Times New Roman" panose="02020603050405020304" pitchFamily="18" charset="0"/>
              </a:rPr>
              <a:t>From 2002-2005 I held the office of the Youth Representative-Asia Pacific Region to the International Council of the International Award for Young Peoples (IAYP). During my tenure I had contributed to various policy making and planning processes for youth empowerment and development including with the United Nations.</a:t>
            </a: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Introduction</a:t>
            </a:r>
          </a:p>
        </p:txBody>
      </p:sp>
      <p:pic>
        <p:nvPicPr>
          <p:cNvPr id="6" name="Picture 5" descr="A person wearing glasses and smiling&#10;&#10;Description automatically generated with low confidence">
            <a:extLst>
              <a:ext uri="{FF2B5EF4-FFF2-40B4-BE49-F238E27FC236}">
                <a16:creationId xmlns="" xmlns:a16="http://schemas.microsoft.com/office/drawing/2014/main" id="{46915C8C-A557-67EA-A038-8B83CCCEB1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996297" y="3784514"/>
            <a:ext cx="5849531" cy="7102516"/>
          </a:xfrm>
          <a:prstGeom prst="rect">
            <a:avLst/>
          </a:prstGeom>
        </p:spPr>
      </p:pic>
    </p:spTree>
    <p:extLst>
      <p:ext uri="{BB962C8B-B14F-4D97-AF65-F5344CB8AC3E}">
        <p14:creationId xmlns:p14="http://schemas.microsoft.com/office/powerpoint/2010/main" val="45760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6032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Sushmita </a:t>
            </a:r>
            <a:r>
              <a:rPr lang="en-US" sz="3600" spc="-135" dirty="0" err="1">
                <a:latin typeface="Algerian" panose="04020705040A02060702" pitchFamily="82" charset="0"/>
              </a:rPr>
              <a:t>singha</a:t>
            </a:r>
            <a:r>
              <a:rPr lang="en-US" sz="3600" spc="-135" dirty="0">
                <a:latin typeface="Algerian" panose="04020705040A02060702" pitchFamily="82" charset="0"/>
              </a:rPr>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23</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2759075"/>
            <a:ext cx="12303788" cy="9037775"/>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With over 35 years of experience in the industry, international organizations and development sector.</a:t>
            </a:r>
            <a:endPar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 an Independent Director with  1) </a:t>
            </a:r>
            <a:r>
              <a:rPr lang="en-GB" sz="14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Kajaria</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Ceramics Ltd and Chairman in the CSR Committee, Stakeholders &amp; Relationship Committee &amp; Member of NRC. </a:t>
            </a:r>
            <a:r>
              <a:rPr lang="en-GB"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Radico</a:t>
            </a:r>
            <a:r>
              <a:rPr lang="en-US"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Khaitan</a:t>
            </a:r>
            <a:r>
              <a:rPr lang="en-US"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Ltd. &amp; member of CSR Committee</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4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Ginni</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International Ltd &amp; Member CSR &amp; Remuneration Committees</a:t>
            </a:r>
            <a:endPar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 a 1) </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Trustee Member of Online Giving Foundation India (Benevity) </a:t>
            </a:r>
            <a:r>
              <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Corporate Advisor in BGJC &amp; Associates LLP and Founder of </a:t>
            </a:r>
            <a:r>
              <a:rPr lang="en-GB" sz="1400" u="sng"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MA.My</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Anchor Foundation</a:t>
            </a:r>
            <a:r>
              <a:rPr lang="en-GB"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Honorary Member of BRICS Chamber of Commerce Industry and Member of Expert </a:t>
            </a:r>
            <a:r>
              <a:rPr lang="en-US"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Panel for CSR Center at BRICS Chamber of Commerce &amp; Industry.</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member of BSES and </a:t>
            </a:r>
            <a:r>
              <a:rPr lang="en-GB" sz="14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Dessicant</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Motors International’s Internal Committee for handling complaints with respect to Sexual harassment in work place.</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Founder of JAL Water Museum &amp; Udaipur Tales International Storytelling Festival.</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Life member of INTACH and works for conservation of heritage. </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GB" sz="1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Was </a:t>
            </a:r>
            <a:r>
              <a:rPr lang="en-GB"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GB" sz="1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Senior Consultant to REC Power Distribution Company Ltd. </a:t>
            </a:r>
            <a:r>
              <a:rPr lang="en-GB"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Consultant to Blackberrys, Gurgaon, one of India's leading premium fashion brands.</a:t>
            </a:r>
            <a:r>
              <a:rPr lang="en-GB"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Secretary General of PHD Chamber of Commerce and Industry, a multi-state apex organization that is a catalyst in the promotion of industry, trade and entrepreneurship.</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Senior Vice President of </a:t>
            </a:r>
            <a:r>
              <a:rPr lang="en-GB" sz="14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Sulabh</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International Social Service Organization, an internationally renowned and one of the largest NGOs involved in onerous task of improving environmental sanitation.</a:t>
            </a:r>
            <a:r>
              <a:rPr lang="en-IN" sz="1600" b="1"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a:t>
            </a:r>
            <a:r>
              <a:rPr lang="en-IN" sz="14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Member of the UN Task Force - Millennium Development Committee for water and sanitation as one of the global experts representing the needs of people from their respective regions. She represented South Asia region in the Task Force and contributed in writing the recommendations for MDG. </a:t>
            </a:r>
            <a:r>
              <a:rPr lang="en-GB"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Member of the Task Force on Tenancy Rights, Ministry of Urban Development, Govt. of India and the Vikram Sarabhai Foundation among others. She has also written many articles on social causes for leading newspapers, international journals and also a book titled – Tales from Hindu Mythology.</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a project for Ministry of External Affairs, Govt. of India in Afghanistan for a sanitation &amp; hygiene which entailed training, creating awareness and construction of toilets and biogas digesters.</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r>
              <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Member of National Tourism Advisory Council, Ministry of Tourism, Govt. of India. </a:t>
            </a:r>
            <a:r>
              <a:rPr lang="en-GB"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Was awarded by the Islamic Republic of Afghanistan, Kabul Municipality expressing appreciation for her work in the field of environment, sanitation, promoting school health, hygiene and safety in that country. </a:t>
            </a:r>
            <a:r>
              <a:rPr lang="en-GB"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Recipient of the </a:t>
            </a:r>
            <a:r>
              <a:rPr lang="en-GB" sz="14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Desh</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Sri Environmental award, Sri Lanka and many prestigious awards in India. </a:t>
            </a:r>
            <a:r>
              <a:rPr lang="en-GB"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r>
              <a:rPr lang="en-GB"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Member of State Supervisory Board, Department of Health, and Government of Uttar Pradesh. She was also a Visiting Professor - Institute of Management Studies, New Delhi – YMCA and was a Visiting Expert for Centre for Science and Environment, New Delhi.</a:t>
            </a:r>
            <a:endParaRPr lang="en-IN" sz="1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sp>
        <p:nvSpPr>
          <p:cNvPr id="6" name="Rectangle 5"/>
          <p:cNvSpPr/>
          <p:nvPr/>
        </p:nvSpPr>
        <p:spPr>
          <a:xfrm>
            <a:off x="2828680" y="5650716"/>
            <a:ext cx="8852434" cy="523220"/>
          </a:xfrm>
          <a:prstGeom prst="rect">
            <a:avLst/>
          </a:prstGeom>
        </p:spPr>
        <p:txBody>
          <a:bodyPr wrap="square">
            <a:spAutoFit/>
          </a:bodyPr>
          <a:lstStyle/>
          <a:p>
            <a:r>
              <a:rPr lang="en-US" sz="2800" dirty="0"/>
              <a:t> </a:t>
            </a:r>
            <a:endParaRPr lang="en-IN" sz="2800" dirty="0"/>
          </a:p>
        </p:txBody>
      </p:sp>
      <p:pic>
        <p:nvPicPr>
          <p:cNvPr id="3" name="Picture 2">
            <a:extLst>
              <a:ext uri="{FF2B5EF4-FFF2-40B4-BE49-F238E27FC236}">
                <a16:creationId xmlns="" xmlns:a16="http://schemas.microsoft.com/office/drawing/2014/main" id="{B8FC1804-E773-48DD-EF99-A0CE6CD396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02583" y="3889099"/>
            <a:ext cx="5468689" cy="6930409"/>
          </a:xfrm>
          <a:prstGeom prst="rect">
            <a:avLst/>
          </a:prstGeom>
        </p:spPr>
      </p:pic>
    </p:spTree>
    <p:extLst>
      <p:ext uri="{BB962C8B-B14F-4D97-AF65-F5344CB8AC3E}">
        <p14:creationId xmlns:p14="http://schemas.microsoft.com/office/powerpoint/2010/main" val="985410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Tina Pathak</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24</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100050" y="3784514"/>
            <a:ext cx="5657849" cy="7029162"/>
          </a:xfrm>
          <a:prstGeom prst="rect">
            <a:avLst/>
          </a:prstGeom>
        </p:spPr>
      </p:pic>
      <p:sp>
        <p:nvSpPr>
          <p:cNvPr id="6" name="Rectangle 5"/>
          <p:cNvSpPr/>
          <p:nvPr/>
        </p:nvSpPr>
        <p:spPr>
          <a:xfrm>
            <a:off x="2828680" y="5650716"/>
            <a:ext cx="8852434" cy="397031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A science graduate in mathematics, MBA in Marketing &amp; Hospitality IMS, Indore. Founder &amp; head marketing at </a:t>
            </a:r>
            <a:r>
              <a:rPr lang="en-US" sz="2800" i="1" dirty="0">
                <a:latin typeface="Times New Roman" panose="02020603050405020304" pitchFamily="18" charset="0"/>
                <a:cs typeface="Times New Roman" panose="02020603050405020304" pitchFamily="18" charset="0"/>
              </a:rPr>
              <a:t>Raceme – Integrated Marketing Communications </a:t>
            </a:r>
            <a:r>
              <a:rPr lang="en-US" sz="2800" dirty="0">
                <a:latin typeface="Times New Roman" panose="02020603050405020304" pitchFamily="18" charset="0"/>
                <a:cs typeface="Times New Roman" panose="02020603050405020304" pitchFamily="18" charset="0"/>
              </a:rPr>
              <a:t> agency for the past 25 years. Founder of  </a:t>
            </a:r>
            <a:r>
              <a:rPr lang="en-US" sz="2800" i="1" dirty="0">
                <a:latin typeface="Times New Roman" panose="02020603050405020304" pitchFamily="18" charset="0"/>
                <a:cs typeface="Times New Roman" panose="02020603050405020304" pitchFamily="18" charset="0"/>
              </a:rPr>
              <a:t>Italy in Box</a:t>
            </a:r>
            <a:r>
              <a:rPr lang="en-US" sz="2800" dirty="0">
                <a:latin typeface="Times New Roman" panose="02020603050405020304" pitchFamily="18" charset="0"/>
                <a:cs typeface="Times New Roman" panose="02020603050405020304" pitchFamily="18" charset="0"/>
              </a:rPr>
              <a:t>  has been managing the operations, supply chain and aggregation with online platform and was responsible for its expansion.</a:t>
            </a:r>
          </a:p>
          <a:p>
            <a:r>
              <a:rPr lang="en-US" sz="2800" dirty="0">
                <a:latin typeface="Times New Roman" panose="02020603050405020304" pitchFamily="18" charset="0"/>
                <a:cs typeface="Times New Roman" panose="02020603050405020304" pitchFamily="18" charset="0"/>
              </a:rPr>
              <a:t>Working on water &amp; air  CSR projects in the rural areas of India.</a:t>
            </a:r>
          </a:p>
          <a:p>
            <a:r>
              <a:rPr lang="en-US" sz="2800" dirty="0"/>
              <a:t> </a:t>
            </a:r>
            <a:endParaRPr lang="en-IN" sz="2800" dirty="0"/>
          </a:p>
        </p:txBody>
      </p:sp>
    </p:spTree>
    <p:extLst>
      <p:ext uri="{BB962C8B-B14F-4D97-AF65-F5344CB8AC3E}">
        <p14:creationId xmlns:p14="http://schemas.microsoft.com/office/powerpoint/2010/main" val="2744992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dirty="0"/>
          </a:p>
        </p:txBody>
      </p:sp>
      <p:sp>
        <p:nvSpPr>
          <p:cNvPr id="5" name="object 5"/>
          <p:cNvSpPr txBox="1">
            <a:spLocks noGrp="1"/>
          </p:cNvSpPr>
          <p:nvPr>
            <p:ph type="title"/>
          </p:nvPr>
        </p:nvSpPr>
        <p:spPr>
          <a:xfrm>
            <a:off x="1212850" y="700647"/>
            <a:ext cx="18364200" cy="306425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VIBHA MALHOTRA</a:t>
            </a: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25</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Strategic and innovative HR Professional with proven record of over thirty-five years to translate organization vision into HR initiatives that improve performance. Having worked in diverse organizations which include Corporate, Social Sector, UN, GOI and International Schools, I understand the challenges that various organizations go through.</a:t>
            </a:r>
          </a:p>
          <a:p>
            <a:pPr algn="just"/>
            <a:r>
              <a:rPr lang="en-I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I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Having done a master’s degree in social work from Delhi University, I understand the importance of Social Development Goals (SDG), Sustainability and its impact.</a:t>
            </a:r>
          </a:p>
          <a:p>
            <a:pPr algn="just"/>
            <a:r>
              <a:rPr lang="en-I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I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an HR and Training professional, I have expertise in developing HR and Orientation manuals, effectively engaging and communicating policies, procedures and guidelines, Conducting Competency Based Interviews, delivering soft skills programs that encourage and motivate staff to go an extra mile</a:t>
            </a:r>
            <a:r>
              <a:rPr lang="en-IN"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3" name="image1.jpeg">
            <a:extLst>
              <a:ext uri="{FF2B5EF4-FFF2-40B4-BE49-F238E27FC236}">
                <a16:creationId xmlns="" xmlns:a16="http://schemas.microsoft.com/office/drawing/2014/main" id="{CD39B6F0-87BE-246D-8178-1E192769FBAC}"/>
              </a:ext>
            </a:extLst>
          </p:cNvPr>
          <p:cNvPicPr>
            <a:picLocks noChangeAspect="1"/>
          </p:cNvPicPr>
          <p:nvPr/>
        </p:nvPicPr>
        <p:blipFill>
          <a:blip r:embed="rId4" cstate="print"/>
          <a:stretch>
            <a:fillRect/>
          </a:stretch>
        </p:blipFill>
        <p:spPr>
          <a:xfrm>
            <a:off x="14166850" y="4089313"/>
            <a:ext cx="3886200" cy="4249939"/>
          </a:xfrm>
          <a:prstGeom prst="rect">
            <a:avLst/>
          </a:prstGeom>
        </p:spPr>
      </p:pic>
    </p:spTree>
    <p:extLst>
      <p:ext uri="{BB962C8B-B14F-4D97-AF65-F5344CB8AC3E}">
        <p14:creationId xmlns:p14="http://schemas.microsoft.com/office/powerpoint/2010/main" val="1388062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spc="240" dirty="0">
                <a:latin typeface="Times New Roman" panose="02020603050405020304" pitchFamily="18" charset="0"/>
                <a:cs typeface="Times New Roman" panose="02020603050405020304" pitchFamily="18" charset="0"/>
              </a:rPr>
              <a:t>ABOUT WICCI </a:t>
            </a:r>
            <a:r>
              <a:rPr lang="en-US" sz="3600" spc="-135" dirty="0">
                <a:latin typeface="Times New Roman" panose="02020603050405020304" pitchFamily="18" charset="0"/>
                <a:cs typeface="Times New Roman" panose="02020603050405020304" pitchFamily="18" charset="0"/>
              </a:rPr>
              <a:t>		</a:t>
            </a:r>
            <a:r>
              <a:rPr lang="en-US" sz="3600" spc="-135" dirty="0">
                <a:latin typeface="Algerian" panose="04020705040A02060702" pitchFamily="82" charset="0"/>
              </a:rPr>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26</a:t>
            </a:fld>
            <a:endParaRPr lang="en-US"/>
          </a:p>
        </p:txBody>
      </p:sp>
      <p:sp>
        <p:nvSpPr>
          <p:cNvPr id="3" name="TextBox 2">
            <a:extLst>
              <a:ext uri="{FF2B5EF4-FFF2-40B4-BE49-F238E27FC236}">
                <a16:creationId xmlns="" xmlns:a16="http://schemas.microsoft.com/office/drawing/2014/main" id="{40DEC489-FC3E-006F-FFA1-91B8214CA064}"/>
              </a:ext>
            </a:extLst>
          </p:cNvPr>
          <p:cNvSpPr txBox="1"/>
          <p:nvPr/>
        </p:nvSpPr>
        <p:spPr>
          <a:xfrm>
            <a:off x="1670050" y="3825875"/>
            <a:ext cx="17711565" cy="6267870"/>
          </a:xfrm>
          <a:prstGeom prst="rect">
            <a:avLst/>
          </a:prstGeom>
          <a:noFill/>
        </p:spPr>
        <p:txBody>
          <a:bodyPr wrap="square" rtlCol="0">
            <a:spAutoFit/>
          </a:bodyPr>
          <a:lstStyle/>
          <a:p>
            <a:pPr algn="ctr">
              <a:lnSpc>
                <a:spcPct val="107000"/>
              </a:lnSpc>
              <a:buClr>
                <a:schemeClr val="accent2">
                  <a:lumMod val="75000"/>
                </a:schemeClr>
              </a:buClr>
            </a:pPr>
            <a:r>
              <a:rPr lang="en-IN" sz="3200" kern="100" dirty="0">
                <a:effectLst/>
                <a:latin typeface="Arial" panose="020B0604020202020204" pitchFamily="34" charset="0"/>
                <a:ea typeface="Calibri" panose="020F0502020204030204" pitchFamily="34" charset="0"/>
                <a:cs typeface="Arial" panose="020B0604020202020204" pitchFamily="34" charset="0"/>
              </a:rPr>
              <a:t>A National Business Chamber for Women that provides a platform to boost women’s entrepreneurship and businesses through greater engagement with government, institutions, global trade, and networks</a:t>
            </a:r>
            <a:r>
              <a:rPr lang="en-IN" sz="3200"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t>
            </a:r>
          </a:p>
          <a:p>
            <a:pPr algn="ctr">
              <a:lnSpc>
                <a:spcPct val="107000"/>
              </a:lnSpc>
              <a:buClr>
                <a:schemeClr val="accent2">
                  <a:lumMod val="75000"/>
                </a:schemeClr>
              </a:buClr>
            </a:pPr>
            <a:endParaRPr lang="en-IN" sz="3200"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buClr>
                <a:schemeClr val="accent2">
                  <a:lumMod val="75000"/>
                </a:schemeClr>
              </a:buClr>
              <a:buFont typeface="Wingdings" panose="05000000000000000000" pitchFamily="2" charset="2"/>
              <a:buChar char="q"/>
            </a:pPr>
            <a:r>
              <a:rPr lang="en-IN" sz="2800" kern="100" dirty="0">
                <a:effectLst/>
                <a:latin typeface="Arial" panose="020B0604020202020204" pitchFamily="34" charset="0"/>
                <a:ea typeface="Calibri" panose="020F0502020204030204" pitchFamily="34" charset="0"/>
                <a:cs typeface="Arial" panose="020B0604020202020204" pitchFamily="34" charset="0"/>
              </a:rPr>
              <a:t>ALL Ladies League (ALL) was set up in 2011 and is a global sisterhood movement in She-for-She spirit uniting women as “sisters beyond borders”; </a:t>
            </a:r>
          </a:p>
          <a:p>
            <a:pPr marL="457200" lvl="0" indent="-457200">
              <a:lnSpc>
                <a:spcPct val="107000"/>
              </a:lnSpc>
              <a:buClr>
                <a:schemeClr val="accent2">
                  <a:lumMod val="75000"/>
                </a:schemeClr>
              </a:buClr>
              <a:buFont typeface="Wingdings" panose="05000000000000000000" pitchFamily="2" charset="2"/>
              <a:buChar char="q"/>
            </a:pPr>
            <a:r>
              <a:rPr lang="en-IN" sz="2800" kern="100" dirty="0">
                <a:effectLst/>
                <a:latin typeface="Arial" panose="020B0604020202020204" pitchFamily="34" charset="0"/>
                <a:ea typeface="Calibri" panose="020F0502020204030204" pitchFamily="34" charset="0"/>
                <a:cs typeface="Arial" panose="020B0604020202020204" pitchFamily="34" charset="0"/>
              </a:rPr>
              <a:t>Women Economic Forum (WEF) is a conference platform for women’s greater visibility, voice, recognition, and networking for pursuing “business beyond borders”; </a:t>
            </a:r>
          </a:p>
          <a:p>
            <a:pPr marL="457200" lvl="0" indent="-457200">
              <a:lnSpc>
                <a:spcPct val="107000"/>
              </a:lnSpc>
              <a:buClr>
                <a:schemeClr val="accent2">
                  <a:lumMod val="75000"/>
                </a:schemeClr>
              </a:buClr>
              <a:buFont typeface="Wingdings" panose="05000000000000000000" pitchFamily="2" charset="2"/>
              <a:buChar char="q"/>
            </a:pPr>
            <a:r>
              <a:rPr lang="en-IN" sz="2800" b="1" kern="100" dirty="0">
                <a:effectLst/>
                <a:latin typeface="Arial" panose="020B0604020202020204" pitchFamily="34" charset="0"/>
                <a:ea typeface="Calibri" panose="020F0502020204030204" pitchFamily="34" charset="0"/>
                <a:cs typeface="Arial" panose="020B0604020202020204" pitchFamily="34" charset="0"/>
              </a:rPr>
              <a:t>WICCI is the industry and business chamber for advocating “policies beyond borders”; </a:t>
            </a:r>
            <a:endParaRPr lang="en-IN" sz="2800" kern="1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buClr>
                <a:schemeClr val="accent2">
                  <a:lumMod val="75000"/>
                </a:schemeClr>
              </a:buClr>
              <a:buFont typeface="Wingdings" panose="05000000000000000000" pitchFamily="2" charset="2"/>
              <a:buChar char="q"/>
            </a:pPr>
            <a:r>
              <a:rPr lang="en-IN" sz="2800" kern="100" dirty="0" err="1">
                <a:effectLst/>
                <a:latin typeface="Arial" panose="020B0604020202020204" pitchFamily="34" charset="0"/>
                <a:ea typeface="Calibri" panose="020F0502020204030204" pitchFamily="34" charset="0"/>
                <a:cs typeface="Arial" panose="020B0604020202020204" pitchFamily="34" charset="0"/>
              </a:rPr>
              <a:t>SHEconomy</a:t>
            </a:r>
            <a:r>
              <a:rPr lang="en-IN" sz="2800" kern="100" dirty="0">
                <a:effectLst/>
                <a:latin typeface="Arial" panose="020B0604020202020204" pitchFamily="34" charset="0"/>
                <a:ea typeface="Calibri" panose="020F0502020204030204" pitchFamily="34" charset="0"/>
                <a:cs typeface="Arial" panose="020B0604020202020204" pitchFamily="34" charset="0"/>
              </a:rPr>
              <a:t> is an e-commerce platform and app for both goods and services by women entrepreneurs for strengthening “commerce beyond borders”; </a:t>
            </a:r>
          </a:p>
          <a:p>
            <a:pPr marL="457200" lvl="0" indent="-457200">
              <a:lnSpc>
                <a:spcPct val="107000"/>
              </a:lnSpc>
              <a:spcAft>
                <a:spcPts val="800"/>
              </a:spcAft>
              <a:buClr>
                <a:schemeClr val="accent2">
                  <a:lumMod val="75000"/>
                </a:schemeClr>
              </a:buClr>
              <a:buFont typeface="Wingdings" panose="05000000000000000000" pitchFamily="2" charset="2"/>
              <a:buChar char="q"/>
            </a:pPr>
            <a:r>
              <a:rPr lang="en-IN" sz="2800" kern="100" dirty="0">
                <a:effectLst/>
                <a:latin typeface="Arial" panose="020B0604020202020204" pitchFamily="34" charset="0"/>
                <a:ea typeface="Calibri" panose="020F0502020204030204" pitchFamily="34" charset="0"/>
                <a:cs typeface="Arial" panose="020B0604020202020204" pitchFamily="34" charset="0"/>
              </a:rPr>
              <a:t>G100 is a global platform for joint action empowering “gender equality beyond borders.”</a:t>
            </a:r>
          </a:p>
          <a:p>
            <a:endParaRPr lang="en-IN" dirty="0"/>
          </a:p>
        </p:txBody>
      </p:sp>
      <p:sp>
        <p:nvSpPr>
          <p:cNvPr id="4" name="TextBox 3">
            <a:extLst>
              <a:ext uri="{FF2B5EF4-FFF2-40B4-BE49-F238E27FC236}">
                <a16:creationId xmlns="" xmlns:a16="http://schemas.microsoft.com/office/drawing/2014/main" id="{D83648CF-BC05-3C29-0F49-83333EA4C360}"/>
              </a:ext>
            </a:extLst>
          </p:cNvPr>
          <p:cNvSpPr txBox="1"/>
          <p:nvPr/>
        </p:nvSpPr>
        <p:spPr>
          <a:xfrm>
            <a:off x="13959205" y="2073275"/>
            <a:ext cx="5008245" cy="646331"/>
          </a:xfrm>
          <a:prstGeom prst="rect">
            <a:avLst/>
          </a:prstGeom>
          <a:noFill/>
        </p:spPr>
        <p:txBody>
          <a:bodyPr wrap="square" rtlCol="0">
            <a:spAutoFit/>
          </a:bodyPr>
          <a:lstStyle/>
          <a:p>
            <a:r>
              <a:rPr lang="en-US" sz="3600" b="1" spc="-135" dirty="0">
                <a:latin typeface="Times New Roman" panose="02020603050405020304" pitchFamily="18" charset="0"/>
                <a:cs typeface="Times New Roman" panose="02020603050405020304" pitchFamily="18" charset="0"/>
              </a:rPr>
              <a:t>5 sister platforms</a:t>
            </a:r>
            <a:endParaRPr lang="en-IN" sz="3600" b="1" dirty="0"/>
          </a:p>
        </p:txBody>
      </p:sp>
    </p:spTree>
    <p:extLst>
      <p:ext uri="{BB962C8B-B14F-4D97-AF65-F5344CB8AC3E}">
        <p14:creationId xmlns:p14="http://schemas.microsoft.com/office/powerpoint/2010/main" val="42110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4000" spc="240" dirty="0">
                <a:latin typeface="Times New Roman" panose="02020603050405020304" pitchFamily="18" charset="0"/>
                <a:cs typeface="Times New Roman" panose="02020603050405020304" pitchFamily="18" charset="0"/>
              </a:rPr>
              <a:t>WICCI VISION</a:t>
            </a:r>
            <a:r>
              <a:rPr lang="en-US" sz="3600" spc="-135" dirty="0">
                <a:latin typeface="Times New Roman" panose="02020603050405020304" pitchFamily="18" charset="0"/>
                <a:cs typeface="Times New Roman" panose="02020603050405020304" pitchFamily="18" charset="0"/>
              </a:rPr>
              <a:t>		</a:t>
            </a:r>
            <a:r>
              <a:rPr lang="en-US" sz="3600" spc="-135" dirty="0">
                <a:latin typeface="Algerian" panose="04020705040A02060702" pitchFamily="82" charset="0"/>
              </a:rPr>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27</a:t>
            </a:fld>
            <a:endParaRPr lang="en-US"/>
          </a:p>
        </p:txBody>
      </p:sp>
      <p:sp>
        <p:nvSpPr>
          <p:cNvPr id="6" name="Rectangle: Rounded Corners 5">
            <a:extLst>
              <a:ext uri="{FF2B5EF4-FFF2-40B4-BE49-F238E27FC236}">
                <a16:creationId xmlns="" xmlns:a16="http://schemas.microsoft.com/office/drawing/2014/main" id="{36BF59DD-59E7-178A-70CA-BA35E5E0B58B}"/>
              </a:ext>
            </a:extLst>
          </p:cNvPr>
          <p:cNvSpPr/>
          <p:nvPr/>
        </p:nvSpPr>
        <p:spPr>
          <a:xfrm rot="2700000">
            <a:off x="1091084" y="6537749"/>
            <a:ext cx="3673020" cy="36730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7" name="Rectangle: Rounded Corners 6">
            <a:extLst>
              <a:ext uri="{FF2B5EF4-FFF2-40B4-BE49-F238E27FC236}">
                <a16:creationId xmlns="" xmlns:a16="http://schemas.microsoft.com/office/drawing/2014/main" id="{6FDBB2A4-37E6-125C-A626-76EE8B17D66B}"/>
              </a:ext>
            </a:extLst>
          </p:cNvPr>
          <p:cNvSpPr/>
          <p:nvPr/>
        </p:nvSpPr>
        <p:spPr>
          <a:xfrm rot="2700000">
            <a:off x="8063139" y="7024983"/>
            <a:ext cx="3673020" cy="36730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9" name="Rectangle: Rounded Corners 8">
            <a:extLst>
              <a:ext uri="{FF2B5EF4-FFF2-40B4-BE49-F238E27FC236}">
                <a16:creationId xmlns="" xmlns:a16="http://schemas.microsoft.com/office/drawing/2014/main" id="{B278FB08-5F21-2621-43FB-614F9F7E7F5C}"/>
              </a:ext>
            </a:extLst>
          </p:cNvPr>
          <p:cNvSpPr/>
          <p:nvPr/>
        </p:nvSpPr>
        <p:spPr>
          <a:xfrm rot="2700000">
            <a:off x="15035194" y="6537750"/>
            <a:ext cx="3673020" cy="36730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12" name="TextBox 11">
            <a:extLst>
              <a:ext uri="{FF2B5EF4-FFF2-40B4-BE49-F238E27FC236}">
                <a16:creationId xmlns="" xmlns:a16="http://schemas.microsoft.com/office/drawing/2014/main" id="{C6A3CBE2-A1A1-8FE1-B512-C3675601E9DE}"/>
              </a:ext>
            </a:extLst>
          </p:cNvPr>
          <p:cNvSpPr txBox="1"/>
          <p:nvPr/>
        </p:nvSpPr>
        <p:spPr>
          <a:xfrm>
            <a:off x="1060451" y="3063875"/>
            <a:ext cx="18321164" cy="1488677"/>
          </a:xfrm>
          <a:prstGeom prst="rect">
            <a:avLst/>
          </a:prstGeom>
          <a:noFill/>
        </p:spPr>
        <p:txBody>
          <a:bodyPr wrap="square" rtlCol="0">
            <a:spAutoFit/>
          </a:bodyPr>
          <a:lstStyle/>
          <a:p>
            <a:pPr marL="457200" algn="ctr">
              <a:lnSpc>
                <a:spcPct val="107000"/>
              </a:lnSpc>
            </a:pPr>
            <a:r>
              <a:rPr lang="en-IN" sz="4400" kern="100" dirty="0">
                <a:effectLst/>
                <a:latin typeface="Arial" panose="020B0604020202020204" pitchFamily="34" charset="0"/>
                <a:ea typeface="Calibri" panose="020F0502020204030204" pitchFamily="34" charset="0"/>
                <a:cs typeface="Arial" panose="020B0604020202020204" pitchFamily="34" charset="0"/>
              </a:rPr>
              <a:t>Ensure women’s advancement in all walks of life with an integrated vision and inclusive values. </a:t>
            </a:r>
          </a:p>
        </p:txBody>
      </p:sp>
      <p:sp>
        <p:nvSpPr>
          <p:cNvPr id="19" name="TextBox 18">
            <a:extLst>
              <a:ext uri="{FF2B5EF4-FFF2-40B4-BE49-F238E27FC236}">
                <a16:creationId xmlns="" xmlns:a16="http://schemas.microsoft.com/office/drawing/2014/main" id="{FD8A8CC1-8FB0-CF0C-9FD8-1FF935BB5EDC}"/>
              </a:ext>
            </a:extLst>
          </p:cNvPr>
          <p:cNvSpPr txBox="1"/>
          <p:nvPr/>
        </p:nvSpPr>
        <p:spPr>
          <a:xfrm>
            <a:off x="15081252" y="7407275"/>
            <a:ext cx="3581398" cy="1957587"/>
          </a:xfrm>
          <a:prstGeom prst="rect">
            <a:avLst/>
          </a:prstGeom>
          <a:noFill/>
        </p:spPr>
        <p:txBody>
          <a:bodyPr wrap="square" rtlCol="0">
            <a:spAutoFit/>
          </a:bodyPr>
          <a:lstStyle/>
          <a:p>
            <a:pPr algn="ctr">
              <a:lnSpc>
                <a:spcPct val="107000"/>
              </a:lnSpc>
              <a:spcAft>
                <a:spcPts val="800"/>
              </a:spcAft>
            </a:pPr>
            <a:r>
              <a:rPr lang="en-IN" sz="2800" kern="100" dirty="0">
                <a:solidFill>
                  <a:schemeClr val="bg1"/>
                </a:solidFill>
                <a:latin typeface="Arial" panose="020B0604020202020204" pitchFamily="34" charset="0"/>
                <a:cs typeface="Arial" panose="020B0604020202020204" pitchFamily="34" charset="0"/>
              </a:rPr>
              <a:t>AND</a:t>
            </a:r>
          </a:p>
          <a:p>
            <a:pPr algn="ctr">
              <a:lnSpc>
                <a:spcPct val="107000"/>
              </a:lnSpc>
              <a:spcAft>
                <a:spcPts val="800"/>
              </a:spcAft>
            </a:pPr>
            <a:r>
              <a:rPr lang="en-IN" sz="2800" kern="100" dirty="0">
                <a:solidFill>
                  <a:schemeClr val="bg1"/>
                </a:solidFill>
                <a:latin typeface="Arial" panose="020B0604020202020204" pitchFamily="34" charset="0"/>
                <a:cs typeface="Arial" panose="020B0604020202020204" pitchFamily="34" charset="0"/>
              </a:rPr>
              <a:t>Growing toward Mission Million 2023</a:t>
            </a:r>
          </a:p>
          <a:p>
            <a:endParaRPr lang="en-IN" dirty="0"/>
          </a:p>
        </p:txBody>
      </p:sp>
      <p:sp>
        <p:nvSpPr>
          <p:cNvPr id="20" name="TextBox 19">
            <a:extLst>
              <a:ext uri="{FF2B5EF4-FFF2-40B4-BE49-F238E27FC236}">
                <a16:creationId xmlns="" xmlns:a16="http://schemas.microsoft.com/office/drawing/2014/main" id="{59DC513A-36E1-88BE-524F-DF6F1516A101}"/>
              </a:ext>
            </a:extLst>
          </p:cNvPr>
          <p:cNvSpPr txBox="1"/>
          <p:nvPr/>
        </p:nvSpPr>
        <p:spPr>
          <a:xfrm>
            <a:off x="8147050" y="7940675"/>
            <a:ext cx="3581398" cy="1957587"/>
          </a:xfrm>
          <a:prstGeom prst="rect">
            <a:avLst/>
          </a:prstGeom>
          <a:noFill/>
        </p:spPr>
        <p:txBody>
          <a:bodyPr wrap="square" rtlCol="0">
            <a:spAutoFit/>
          </a:bodyPr>
          <a:lstStyle/>
          <a:p>
            <a:pPr algn="ctr">
              <a:lnSpc>
                <a:spcPct val="107000"/>
              </a:lnSpc>
              <a:spcAft>
                <a:spcPts val="800"/>
              </a:spcAft>
            </a:pPr>
            <a:r>
              <a:rPr lang="en-IN" sz="2800" kern="100" dirty="0">
                <a:solidFill>
                  <a:schemeClr val="bg1"/>
                </a:solidFill>
                <a:latin typeface="Arial" panose="020B0604020202020204" pitchFamily="34" charset="0"/>
                <a:cs typeface="Arial" panose="020B0604020202020204" pitchFamily="34" charset="0"/>
              </a:rPr>
              <a:t>By</a:t>
            </a:r>
          </a:p>
          <a:p>
            <a:pPr algn="ctr">
              <a:lnSpc>
                <a:spcPct val="107000"/>
              </a:lnSpc>
              <a:spcAft>
                <a:spcPts val="800"/>
              </a:spcAft>
            </a:pPr>
            <a:r>
              <a:rPr lang="en-IN" sz="2800" kern="100" dirty="0">
                <a:solidFill>
                  <a:schemeClr val="bg1"/>
                </a:solidFill>
                <a:latin typeface="Arial" panose="020B0604020202020204" pitchFamily="34" charset="0"/>
                <a:cs typeface="Arial" panose="020B0604020202020204" pitchFamily="34" charset="0"/>
              </a:rPr>
              <a:t>Engaging the support of men</a:t>
            </a:r>
          </a:p>
          <a:p>
            <a:endParaRPr lang="en-IN" dirty="0"/>
          </a:p>
        </p:txBody>
      </p:sp>
      <p:sp>
        <p:nvSpPr>
          <p:cNvPr id="21" name="TextBox 20">
            <a:extLst>
              <a:ext uri="{FF2B5EF4-FFF2-40B4-BE49-F238E27FC236}">
                <a16:creationId xmlns="" xmlns:a16="http://schemas.microsoft.com/office/drawing/2014/main" id="{1D438D84-A2E2-6BD0-9852-741C3000C307}"/>
              </a:ext>
            </a:extLst>
          </p:cNvPr>
          <p:cNvSpPr txBox="1"/>
          <p:nvPr/>
        </p:nvSpPr>
        <p:spPr>
          <a:xfrm>
            <a:off x="1212849" y="7122264"/>
            <a:ext cx="3352801" cy="2418611"/>
          </a:xfrm>
          <a:prstGeom prst="rect">
            <a:avLst/>
          </a:prstGeom>
          <a:noFill/>
        </p:spPr>
        <p:txBody>
          <a:bodyPr wrap="square" rtlCol="0">
            <a:spAutoFit/>
          </a:bodyPr>
          <a:lstStyle/>
          <a:p>
            <a:pPr lvl="0" algn="ctr">
              <a:lnSpc>
                <a:spcPct val="107000"/>
              </a:lnSpc>
              <a:spcAft>
                <a:spcPts val="800"/>
              </a:spcAft>
            </a:pPr>
            <a:r>
              <a:rPr lang="en-IN" sz="2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Through </a:t>
            </a:r>
          </a:p>
          <a:p>
            <a:pPr lvl="0" algn="ctr">
              <a:lnSpc>
                <a:spcPct val="107000"/>
              </a:lnSpc>
              <a:spcAft>
                <a:spcPts val="800"/>
              </a:spcAft>
            </a:pPr>
            <a:r>
              <a:rPr lang="en-IN" sz="2800" kern="100" dirty="0">
                <a:solidFill>
                  <a:schemeClr val="bg1"/>
                </a:solidFill>
                <a:latin typeface="Arial" panose="020B0604020202020204" pitchFamily="34" charset="0"/>
                <a:ea typeface="Calibri" panose="020F0502020204030204" pitchFamily="34" charset="0"/>
                <a:cs typeface="Arial" panose="020B0604020202020204" pitchFamily="34" charset="0"/>
              </a:rPr>
              <a:t>the </a:t>
            </a:r>
            <a:r>
              <a:rPr lang="en-IN" sz="2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Largest global communities of women </a:t>
            </a:r>
          </a:p>
          <a:p>
            <a:endParaRPr lang="en-IN" dirty="0"/>
          </a:p>
        </p:txBody>
      </p:sp>
    </p:spTree>
    <p:extLst>
      <p:ext uri="{BB962C8B-B14F-4D97-AF65-F5344CB8AC3E}">
        <p14:creationId xmlns:p14="http://schemas.microsoft.com/office/powerpoint/2010/main" val="4089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spc="240" dirty="0">
                <a:latin typeface="Times New Roman" panose="02020603050405020304" pitchFamily="18" charset="0"/>
                <a:cs typeface="Times New Roman" panose="02020603050405020304" pitchFamily="18" charset="0"/>
              </a:rPr>
              <a:t>WICCI COUNCILS</a:t>
            </a:r>
            <a:r>
              <a:rPr lang="en-US" sz="3600" spc="-135" dirty="0">
                <a:latin typeface="Times New Roman" panose="02020603050405020304" pitchFamily="18" charset="0"/>
                <a:cs typeface="Times New Roman" panose="02020603050405020304" pitchFamily="18" charset="0"/>
              </a:rPr>
              <a:t>		                                                                                      </a:t>
            </a:r>
            <a:r>
              <a:rPr lang="en-US" sz="3600" spc="-135" dirty="0">
                <a:latin typeface="Algerian" panose="04020705040A02060702" pitchFamily="82" charset="0"/>
              </a:rPr>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28</a:t>
            </a:fld>
            <a:endParaRPr lang="en-US"/>
          </a:p>
        </p:txBody>
      </p:sp>
      <p:sp>
        <p:nvSpPr>
          <p:cNvPr id="3" name="TextBox 2">
            <a:extLst>
              <a:ext uri="{FF2B5EF4-FFF2-40B4-BE49-F238E27FC236}">
                <a16:creationId xmlns="" xmlns:a16="http://schemas.microsoft.com/office/drawing/2014/main" id="{40DEC489-FC3E-006F-FFA1-91B8214CA064}"/>
              </a:ext>
            </a:extLst>
          </p:cNvPr>
          <p:cNvSpPr txBox="1"/>
          <p:nvPr/>
        </p:nvSpPr>
        <p:spPr>
          <a:xfrm>
            <a:off x="1670050" y="3825875"/>
            <a:ext cx="17711565" cy="4028667"/>
          </a:xfrm>
          <a:prstGeom prst="rect">
            <a:avLst/>
          </a:prstGeom>
          <a:noFill/>
        </p:spPr>
        <p:txBody>
          <a:bodyPr wrap="square" rtlCol="0">
            <a:spAutoFit/>
          </a:bodyPr>
          <a:lstStyle/>
          <a:p>
            <a:pPr marL="457200">
              <a:lnSpc>
                <a:spcPct val="107000"/>
              </a:lnSpc>
            </a:pPr>
            <a:r>
              <a:rPr lang="en-IN" sz="3600" b="1" kern="100" dirty="0">
                <a:latin typeface="Times New Roman" panose="02020603050405020304" pitchFamily="18" charset="0"/>
                <a:ea typeface="Calibri" panose="020F0502020204030204" pitchFamily="34" charset="0"/>
                <a:cs typeface="Times New Roman" panose="02020603050405020304" pitchFamily="18" charset="0"/>
              </a:rPr>
              <a:t>R</a:t>
            </a:r>
            <a:r>
              <a:rPr lang="en-IN" sz="3600" b="1" kern="100" dirty="0">
                <a:effectLst/>
                <a:latin typeface="Times New Roman" panose="02020603050405020304" pitchFamily="18" charset="0"/>
                <a:ea typeface="Calibri" panose="020F0502020204030204" pitchFamily="34" charset="0"/>
                <a:cs typeface="Times New Roman" panose="02020603050405020304" pitchFamily="18" charset="0"/>
              </a:rPr>
              <a:t>obust inter-disciplinary &amp; cross-sectional structure  to enable</a:t>
            </a:r>
          </a:p>
          <a:p>
            <a:pPr marL="457200">
              <a:lnSpc>
                <a:spcPct val="107000"/>
              </a:lnSpc>
            </a:pPr>
            <a:endParaRPr lang="en-IN"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nSpc>
                <a:spcPct val="107000"/>
              </a:lnSpc>
              <a:buClr>
                <a:schemeClr val="accent2">
                  <a:lumMod val="75000"/>
                </a:schemeClr>
              </a:buClr>
              <a:buFont typeface="Wingdings" panose="05000000000000000000" pitchFamily="2" charset="2"/>
              <a:buChar char="q"/>
            </a:pPr>
            <a:r>
              <a:rPr lang="en-IN" sz="3600" kern="100" dirty="0">
                <a:latin typeface="Times New Roman" panose="02020603050405020304" pitchFamily="18" charset="0"/>
                <a:ea typeface="Calibri" panose="020F0502020204030204" pitchFamily="34" charset="0"/>
                <a:cs typeface="Times New Roman" panose="02020603050405020304" pitchFamily="18" charset="0"/>
              </a:rPr>
              <a:t>B</a:t>
            </a:r>
            <a:r>
              <a:rPr lang="en-IN" sz="3600" kern="100" dirty="0">
                <a:effectLst/>
                <a:latin typeface="Times New Roman" panose="02020603050405020304" pitchFamily="18" charset="0"/>
                <a:ea typeface="Calibri" panose="020F0502020204030204" pitchFamily="34" charset="0"/>
                <a:cs typeface="Times New Roman" panose="02020603050405020304" pitchFamily="18" charset="0"/>
              </a:rPr>
              <a:t>oth depth and width of knowledge and leadership from all strata of economy and society</a:t>
            </a:r>
            <a:br>
              <a:rPr lang="en-IN" sz="36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IN"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nSpc>
                <a:spcPct val="107000"/>
              </a:lnSpc>
              <a:spcAft>
                <a:spcPts val="800"/>
              </a:spcAft>
              <a:buClr>
                <a:schemeClr val="accent2">
                  <a:lumMod val="75000"/>
                </a:schemeClr>
              </a:buClr>
              <a:buFont typeface="Wingdings" panose="05000000000000000000" pitchFamily="2" charset="2"/>
              <a:buChar char="q"/>
            </a:pPr>
            <a:r>
              <a:rPr lang="en-IN" sz="3600" kern="100" dirty="0">
                <a:effectLst/>
                <a:latin typeface="Times New Roman" panose="02020603050405020304" pitchFamily="18" charset="0"/>
                <a:ea typeface="Calibri" panose="020F0502020204030204" pitchFamily="34" charset="0"/>
                <a:cs typeface="Times New Roman" panose="02020603050405020304" pitchFamily="18" charset="0"/>
              </a:rPr>
              <a:t>Forming the basis of policy changes at the top levels of decision-making as well as mindset and societal transformation at the grassroots.</a:t>
            </a:r>
          </a:p>
          <a:p>
            <a:endParaRPr lang="en-IN" dirty="0"/>
          </a:p>
        </p:txBody>
      </p:sp>
    </p:spTree>
    <p:extLst>
      <p:ext uri="{BB962C8B-B14F-4D97-AF65-F5344CB8AC3E}">
        <p14:creationId xmlns:p14="http://schemas.microsoft.com/office/powerpoint/2010/main" val="1509837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spc="240" dirty="0">
                <a:latin typeface="Times New Roman" panose="02020603050405020304" pitchFamily="18" charset="0"/>
                <a:cs typeface="Times New Roman" panose="02020603050405020304" pitchFamily="18" charset="0"/>
              </a:rPr>
              <a:t>CORPORATE SUSTAINABILITY </a:t>
            </a:r>
            <a:r>
              <a:rPr lang="en-US" sz="3600" spc="-135" dirty="0">
                <a:latin typeface="Algerian" panose="04020705040A02060702" pitchFamily="82" charset="0"/>
              </a:rPr>
              <a:t>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29</a:t>
            </a:fld>
            <a:endParaRPr lang="en-US"/>
          </a:p>
        </p:txBody>
      </p:sp>
      <p:pic>
        <p:nvPicPr>
          <p:cNvPr id="4" name="Picture 3">
            <a:extLst>
              <a:ext uri="{FF2B5EF4-FFF2-40B4-BE49-F238E27FC236}">
                <a16:creationId xmlns="" xmlns:a16="http://schemas.microsoft.com/office/drawing/2014/main" id="{6A023101-39C4-4FD2-6EFD-4BCD871EB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149" y="4263491"/>
            <a:ext cx="9503160" cy="7020460"/>
          </a:xfrm>
          <a:prstGeom prst="rect">
            <a:avLst/>
          </a:prstGeom>
        </p:spPr>
      </p:pic>
      <p:sp>
        <p:nvSpPr>
          <p:cNvPr id="3" name="TextBox 2">
            <a:extLst>
              <a:ext uri="{FF2B5EF4-FFF2-40B4-BE49-F238E27FC236}">
                <a16:creationId xmlns="" xmlns:a16="http://schemas.microsoft.com/office/drawing/2014/main" id="{68982F61-0189-B41E-F8E6-ECF1B3B08F91}"/>
              </a:ext>
            </a:extLst>
          </p:cNvPr>
          <p:cNvSpPr txBox="1"/>
          <p:nvPr/>
        </p:nvSpPr>
        <p:spPr>
          <a:xfrm>
            <a:off x="13938250" y="2149475"/>
            <a:ext cx="5391006" cy="584775"/>
          </a:xfrm>
          <a:prstGeom prst="rect">
            <a:avLst/>
          </a:prstGeom>
          <a:noFill/>
        </p:spPr>
        <p:txBody>
          <a:bodyPr wrap="square" rtlCol="0">
            <a:spAutoFit/>
          </a:bodyPr>
          <a:lstStyle/>
          <a:p>
            <a:r>
              <a:rPr lang="en-IN" sz="3200" b="1" dirty="0">
                <a:latin typeface="Times New Roman" panose="02020603050405020304" pitchFamily="18" charset="0"/>
                <a:cs typeface="Times New Roman" panose="02020603050405020304" pitchFamily="18" charset="0"/>
              </a:rPr>
              <a:t>DEFINATION &amp; PILLARS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75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463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603250" y="320675"/>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PRESIDENT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SONALI DUTTA</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984249" y="2682875"/>
            <a:ext cx="11406893" cy="8626475"/>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sp>
        <p:nvSpPr>
          <p:cNvPr id="6" name="Rectangle 5"/>
          <p:cNvSpPr/>
          <p:nvPr/>
        </p:nvSpPr>
        <p:spPr>
          <a:xfrm>
            <a:off x="2828680" y="5650716"/>
            <a:ext cx="8852434" cy="523220"/>
          </a:xfrm>
          <a:prstGeom prst="rect">
            <a:avLst/>
          </a:prstGeom>
        </p:spPr>
        <p:txBody>
          <a:bodyPr wrap="square">
            <a:spAutoFit/>
          </a:bodyPr>
          <a:lstStyle/>
          <a:p>
            <a:r>
              <a:rPr lang="en-US" sz="2800" dirty="0"/>
              <a:t> </a:t>
            </a:r>
            <a:endParaRPr lang="en-IN" sz="2800" dirty="0"/>
          </a:p>
        </p:txBody>
      </p:sp>
      <p:pic>
        <p:nvPicPr>
          <p:cNvPr id="7" name="Picture 6">
            <a:extLst>
              <a:ext uri="{FF2B5EF4-FFF2-40B4-BE49-F238E27FC236}">
                <a16:creationId xmlns="" xmlns:a16="http://schemas.microsoft.com/office/drawing/2014/main" id="{9C6181A0-1FDD-1F7F-5554-60C701A190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78889" y="4089314"/>
            <a:ext cx="6574190" cy="5984961"/>
          </a:xfrm>
          <a:prstGeom prst="rect">
            <a:avLst/>
          </a:prstGeom>
        </p:spPr>
      </p:pic>
      <p:sp>
        <p:nvSpPr>
          <p:cNvPr id="9" name="TextBox 8">
            <a:extLst>
              <a:ext uri="{FF2B5EF4-FFF2-40B4-BE49-F238E27FC236}">
                <a16:creationId xmlns="" xmlns:a16="http://schemas.microsoft.com/office/drawing/2014/main" id="{31A28371-50AE-6591-7A4F-879DFA4CC882}"/>
              </a:ext>
            </a:extLst>
          </p:cNvPr>
          <p:cNvSpPr txBox="1"/>
          <p:nvPr/>
        </p:nvSpPr>
        <p:spPr>
          <a:xfrm>
            <a:off x="2156613" y="4076039"/>
            <a:ext cx="10158323" cy="5985100"/>
          </a:xfrm>
          <a:prstGeom prst="rect">
            <a:avLst/>
          </a:prstGeom>
          <a:noFill/>
        </p:spPr>
        <p:txBody>
          <a:bodyPr wrap="square" rtlCol="0">
            <a:spAutoFit/>
          </a:bodyPr>
          <a:lstStyle/>
          <a:p>
            <a:pPr>
              <a:lnSpc>
                <a:spcPct val="107000"/>
              </a:lnSpc>
              <a:spcAft>
                <a:spcPts val="800"/>
              </a:spcAft>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36 years of experience in diverse areas such as Market Research, Sales, Marketing, Advocacy, Branding, Intellectual Property, Contract and Licensing Agreements, HR, and Corporate Responsibility and Initiatives, particularly</a:t>
            </a:r>
            <a:r>
              <a:rPr lang="en-IN" sz="15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market and human resource development in various geographies, particularly in South East Asia, China, USA and of course India.  Honours in English Literature and Postgraduate in Economics, with  Diplomas in Marketing Management and </a:t>
            </a:r>
            <a:r>
              <a:rPr lang="en-IN" sz="1500" kern="100" dirty="0">
                <a:latin typeface="Times New Roman" panose="02020603050405020304" pitchFamily="18" charset="0"/>
                <a:ea typeface="Calibri" panose="020F0502020204030204" pitchFamily="34" charset="0"/>
                <a:cs typeface="Times New Roman" panose="02020603050405020304" pitchFamily="18" charset="0"/>
              </a:rPr>
              <a:t> Training &amp; Development.</a:t>
            </a:r>
          </a:p>
          <a:p>
            <a:pPr>
              <a:lnSpc>
                <a:spcPct val="107000"/>
              </a:lnSpc>
              <a:spcAft>
                <a:spcPts val="800"/>
              </a:spcAft>
            </a:pPr>
            <a:r>
              <a:rPr lang="en-IN" sz="1500" kern="100" dirty="0">
                <a:latin typeface="Times New Roman" panose="02020603050405020304" pitchFamily="18" charset="0"/>
                <a:ea typeface="Calibri" panose="020F0502020204030204" pitchFamily="34" charset="0"/>
                <a:cs typeface="Times New Roman" panose="02020603050405020304" pitchFamily="18" charset="0"/>
              </a:rPr>
              <a:t>Last position held Vice President-Corporate Affairs &amp;HR, </a:t>
            </a:r>
            <a:r>
              <a:rPr lang="en-IN" sz="1500" kern="100" dirty="0" err="1">
                <a:latin typeface="Times New Roman" panose="02020603050405020304" pitchFamily="18" charset="0"/>
                <a:ea typeface="Calibri" panose="020F0502020204030204" pitchFamily="34" charset="0"/>
                <a:cs typeface="Times New Roman" panose="02020603050405020304" pitchFamily="18" charset="0"/>
              </a:rPr>
              <a:t>Bry</a:t>
            </a:r>
            <a:r>
              <a:rPr lang="en-IN" sz="1500" kern="100" dirty="0">
                <a:latin typeface="Times New Roman" panose="02020603050405020304" pitchFamily="18" charset="0"/>
                <a:ea typeface="Calibri" panose="020F0502020204030204" pitchFamily="34" charset="0"/>
                <a:cs typeface="Times New Roman" panose="02020603050405020304" pitchFamily="18" charset="0"/>
              </a:rPr>
              <a:t>-Air, and </a:t>
            </a:r>
            <a:r>
              <a:rPr lang="en-IN" sz="1500" kern="100" dirty="0" err="1">
                <a:latin typeface="Times New Roman" panose="02020603050405020304" pitchFamily="18" charset="0"/>
                <a:ea typeface="Calibri" panose="020F0502020204030204" pitchFamily="34" charset="0"/>
                <a:cs typeface="Times New Roman" panose="02020603050405020304" pitchFamily="18" charset="0"/>
              </a:rPr>
              <a:t>Pahwa</a:t>
            </a:r>
            <a:r>
              <a:rPr lang="en-IN" sz="1500" kern="100" dirty="0">
                <a:latin typeface="Times New Roman" panose="02020603050405020304" pitchFamily="18" charset="0"/>
                <a:ea typeface="Calibri" panose="020F0502020204030204" pitchFamily="34" charset="0"/>
                <a:cs typeface="Times New Roman" panose="02020603050405020304" pitchFamily="18" charset="0"/>
              </a:rPr>
              <a:t>. Group. Worked with  </a:t>
            </a:r>
            <a:r>
              <a:rPr lang="en-IN" sz="1500" kern="100" dirty="0" err="1">
                <a:latin typeface="Times New Roman" panose="02020603050405020304" pitchFamily="18" charset="0"/>
                <a:ea typeface="Calibri" panose="020F0502020204030204" pitchFamily="34" charset="0"/>
                <a:cs typeface="Times New Roman" panose="02020603050405020304" pitchFamily="18" charset="0"/>
              </a:rPr>
              <a:t>Bry</a:t>
            </a:r>
            <a:r>
              <a:rPr lang="en-IN" sz="1500" kern="100" dirty="0">
                <a:latin typeface="Times New Roman" panose="02020603050405020304" pitchFamily="18" charset="0"/>
                <a:ea typeface="Calibri" panose="020F0502020204030204" pitchFamily="34" charset="0"/>
                <a:cs typeface="Times New Roman" panose="02020603050405020304" pitchFamily="18" charset="0"/>
              </a:rPr>
              <a:t>-Air for 33 years and was a member of the Management Committee. Wore  multiple hats, some being  :</a:t>
            </a:r>
          </a:p>
          <a:p>
            <a:pPr marL="285750" indent="-285750">
              <a:lnSpc>
                <a:spcPct val="107000"/>
              </a:lnSpc>
              <a:spcAft>
                <a:spcPts val="800"/>
              </a:spcAft>
              <a:buFont typeface="Arial" panose="020B0604020202020204" pitchFamily="34" charset="0"/>
              <a:buChar char="•"/>
            </a:pPr>
            <a:r>
              <a:rPr lang="en-IN" sz="1500" kern="100" dirty="0">
                <a:latin typeface="Times New Roman" panose="02020603050405020304" pitchFamily="18" charset="0"/>
                <a:ea typeface="Calibri" panose="020F0502020204030204" pitchFamily="34" charset="0"/>
                <a:cs typeface="Times New Roman" panose="02020603050405020304" pitchFamily="18" charset="0"/>
              </a:rPr>
              <a:t> Chairperson, ICC, POSH, </a:t>
            </a:r>
            <a:r>
              <a:rPr lang="en-IN" sz="1500" kern="100" dirty="0" err="1">
                <a:latin typeface="Times New Roman" panose="02020603050405020304" pitchFamily="18" charset="0"/>
                <a:ea typeface="Calibri" panose="020F0502020204030204" pitchFamily="34" charset="0"/>
                <a:cs typeface="Times New Roman" panose="02020603050405020304" pitchFamily="18" charset="0"/>
              </a:rPr>
              <a:t>Pah</a:t>
            </a:r>
            <a:r>
              <a:rPr lang="en-IN" sz="1500" kern="100" dirty="0" err="1">
                <a:effectLst/>
                <a:latin typeface="Times New Roman" panose="02020603050405020304" pitchFamily="18" charset="0"/>
                <a:ea typeface="Calibri" panose="020F0502020204030204" pitchFamily="34" charset="0"/>
                <a:cs typeface="Times New Roman" panose="02020603050405020304" pitchFamily="18" charset="0"/>
              </a:rPr>
              <a:t>wa</a:t>
            </a: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 Group, </a:t>
            </a:r>
          </a:p>
          <a:p>
            <a:pPr marL="285750" lvl="0" indent="-285750">
              <a:lnSpc>
                <a:spcPct val="107000"/>
              </a:lnSpc>
              <a:buFont typeface="Arial" panose="020B0604020202020204" pitchFamily="34" charset="0"/>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Head, </a:t>
            </a:r>
            <a:r>
              <a:rPr lang="en-IN" sz="1500" kern="100" dirty="0" err="1">
                <a:effectLst/>
                <a:latin typeface="Times New Roman" panose="02020603050405020304" pitchFamily="18" charset="0"/>
                <a:ea typeface="Calibri" panose="020F0502020204030204" pitchFamily="34" charset="0"/>
                <a:cs typeface="Times New Roman" panose="02020603050405020304" pitchFamily="18" charset="0"/>
              </a:rPr>
              <a:t>Bry</a:t>
            </a: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-Air Awards for Excellence in HVAC&amp;R,</a:t>
            </a:r>
          </a:p>
          <a:p>
            <a:pPr marL="285750" lvl="0" indent="-285750">
              <a:lnSpc>
                <a:spcPct val="107000"/>
              </a:lnSpc>
              <a:buFont typeface="Arial" panose="020B0604020202020204" pitchFamily="34" charset="0"/>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Board Member, </a:t>
            </a:r>
            <a:r>
              <a:rPr lang="en-IN" sz="1500" kern="100" dirty="0" err="1">
                <a:effectLst/>
                <a:latin typeface="Times New Roman" panose="02020603050405020304" pitchFamily="18" charset="0"/>
                <a:ea typeface="Calibri" panose="020F0502020204030204" pitchFamily="34" charset="0"/>
                <a:cs typeface="Times New Roman" panose="02020603050405020304" pitchFamily="18" charset="0"/>
              </a:rPr>
              <a:t>Bry</a:t>
            </a: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-Air Learning Institute </a:t>
            </a:r>
          </a:p>
          <a:p>
            <a:pPr marL="285750" lvl="0" indent="-285750">
              <a:lnSpc>
                <a:spcPct val="107000"/>
              </a:lnSpc>
              <a:buFont typeface="Arial" panose="020B0604020202020204" pitchFamily="34" charset="0"/>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National Chair Advocacy, ISHRAE (Indian Society of Heating, Refrigeration, Air-Conditioning Engineers</a:t>
            </a:r>
          </a:p>
          <a:p>
            <a:pPr marL="285750" lvl="0" indent="-285750">
              <a:lnSpc>
                <a:spcPct val="107000"/>
              </a:lnSpc>
              <a:buFont typeface="Arial" panose="020B0604020202020204" pitchFamily="34" charset="0"/>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Member, Board of Advisors, Literacy India (NGO)</a:t>
            </a:r>
          </a:p>
          <a:p>
            <a:pPr marL="285750" lvl="0" indent="-285750">
              <a:lnSpc>
                <a:spcPct val="107000"/>
              </a:lnSpc>
              <a:buFont typeface="Arial" panose="020B0604020202020204" pitchFamily="34" charset="0"/>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Member Interview Board, Go Sports  for selection of Para Athletes for the Para Olympian  program </a:t>
            </a:r>
          </a:p>
          <a:p>
            <a:pPr marL="285750" lvl="0" indent="-285750">
              <a:lnSpc>
                <a:spcPct val="107000"/>
              </a:lnSpc>
              <a:buFont typeface="Arial" panose="020B0604020202020204" pitchFamily="34" charset="0"/>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Member of the women’s security committee of Mash Virtual &amp; Zammit India </a:t>
            </a:r>
            <a:r>
              <a:rPr lang="en-IN" sz="1500" kern="100" dirty="0" err="1">
                <a:effectLst/>
                <a:latin typeface="Times New Roman" panose="02020603050405020304" pitchFamily="18" charset="0"/>
                <a:ea typeface="Calibri" panose="020F0502020204030204" pitchFamily="34" charset="0"/>
                <a:cs typeface="Times New Roman" panose="02020603050405020304" pitchFamily="18" charset="0"/>
              </a:rPr>
              <a:t>Pvt.</a:t>
            </a: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 Ltd </a:t>
            </a:r>
          </a:p>
          <a:p>
            <a:pPr marL="285750" lvl="0" indent="-285750">
              <a:lnSpc>
                <a:spcPct val="107000"/>
              </a:lnSpc>
              <a:spcAft>
                <a:spcPts val="800"/>
              </a:spcAft>
              <a:buFont typeface="Arial" panose="020B0604020202020204" pitchFamily="34" charset="0"/>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External Member, POSH Committee, Literacy India.</a:t>
            </a:r>
          </a:p>
          <a:p>
            <a:pPr>
              <a:lnSpc>
                <a:spcPct val="107000"/>
              </a:lnSpc>
              <a:spcAft>
                <a:spcPts val="800"/>
              </a:spcAft>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500" b="1" kern="100" dirty="0">
                <a:effectLst/>
                <a:latin typeface="Times New Roman" panose="02020603050405020304" pitchFamily="18" charset="0"/>
                <a:ea typeface="Calibri" panose="020F0502020204030204" pitchFamily="34" charset="0"/>
                <a:cs typeface="Times New Roman" panose="02020603050405020304" pitchFamily="18" charset="0"/>
              </a:rPr>
              <a:t>Currently live between Goa and Gurgaon…</a:t>
            </a:r>
            <a:endParaRPr lang="en-I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An Organic Farmer </a:t>
            </a:r>
          </a:p>
          <a:p>
            <a:pPr marL="342900" lvl="0" indent="-342900">
              <a:lnSpc>
                <a:spcPct val="107000"/>
              </a:lnSpc>
              <a:buFont typeface="Symbol" panose="05050102010706020507" pitchFamily="18" charset="2"/>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Consultant- Responsible Business Practices and Branding </a:t>
            </a:r>
          </a:p>
          <a:p>
            <a:pPr marL="342900" lvl="0" indent="-342900">
              <a:lnSpc>
                <a:spcPct val="107000"/>
              </a:lnSpc>
              <a:buFont typeface="Symbol" panose="05050102010706020507" pitchFamily="18" charset="2"/>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G100 -Advisory Member, World Peace, Haryana State Council </a:t>
            </a:r>
          </a:p>
          <a:p>
            <a:pPr marL="342900" lvl="0" indent="-342900">
              <a:lnSpc>
                <a:spcPct val="107000"/>
              </a:lnSpc>
              <a:spcAft>
                <a:spcPts val="800"/>
              </a:spcAft>
              <a:buFont typeface="Symbol" panose="05050102010706020507" pitchFamily="18" charset="2"/>
              <a:buChar char=""/>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National President, Corporate Sustainability Council, WICCI</a:t>
            </a:r>
          </a:p>
          <a:p>
            <a:pPr>
              <a:lnSpc>
                <a:spcPct val="107000"/>
              </a:lnSpc>
              <a:spcAft>
                <a:spcPts val="800"/>
              </a:spcAft>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Reason to Join:  Wanted to Raise Awareness on this sector </a:t>
            </a:r>
          </a:p>
          <a:p>
            <a:pPr>
              <a:lnSpc>
                <a:spcPct val="107000"/>
              </a:lnSpc>
              <a:spcAft>
                <a:spcPts val="800"/>
              </a:spcAft>
            </a:pPr>
            <a:r>
              <a:rPr lang="en-IN" sz="1500" kern="100" dirty="0">
                <a:effectLst/>
                <a:latin typeface="Times New Roman" panose="02020603050405020304" pitchFamily="18" charset="0"/>
                <a:ea typeface="Calibri" panose="020F0502020204030204" pitchFamily="34" charset="0"/>
                <a:cs typeface="Times New Roman" panose="02020603050405020304" pitchFamily="18" charset="0"/>
              </a:rPr>
              <a:t>Opportunity to work with friends and get connected to new likeminded Women </a:t>
            </a:r>
            <a:endParaRPr lang="en-IN" sz="1500" dirty="0"/>
          </a:p>
        </p:txBody>
      </p:sp>
    </p:spTree>
    <p:extLst>
      <p:ext uri="{BB962C8B-B14F-4D97-AF65-F5344CB8AC3E}">
        <p14:creationId xmlns:p14="http://schemas.microsoft.com/office/powerpoint/2010/main" val="327139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spc="240" dirty="0">
                <a:latin typeface="Times New Roman" panose="02020603050405020304" pitchFamily="18" charset="0"/>
                <a:cs typeface="Times New Roman" panose="02020603050405020304" pitchFamily="18" charset="0"/>
              </a:rPr>
              <a:t>CORPORATE SUSTAINABILITY COUNCIL</a:t>
            </a:r>
            <a:r>
              <a:rPr lang="en-US" sz="3600" spc="-135" dirty="0">
                <a:latin typeface="Times New Roman" panose="02020603050405020304" pitchFamily="18" charset="0"/>
                <a:cs typeface="Times New Roman" panose="02020603050405020304" pitchFamily="18" charset="0"/>
              </a:rPr>
              <a:t>		                                                                                      </a:t>
            </a:r>
            <a:r>
              <a:rPr lang="en-US" sz="3600" spc="-135" dirty="0">
                <a:latin typeface="Algerian" panose="04020705040A02060702" pitchFamily="82" charset="0"/>
              </a:rPr>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30</a:t>
            </a:fld>
            <a:endParaRPr lang="en-US"/>
          </a:p>
        </p:txBody>
      </p:sp>
      <p:sp>
        <p:nvSpPr>
          <p:cNvPr id="4" name="TextBox 3">
            <a:extLst>
              <a:ext uri="{FF2B5EF4-FFF2-40B4-BE49-F238E27FC236}">
                <a16:creationId xmlns="" xmlns:a16="http://schemas.microsoft.com/office/drawing/2014/main" id="{4E8FFC33-71DE-81CC-3277-E957DAAA12BD}"/>
              </a:ext>
            </a:extLst>
          </p:cNvPr>
          <p:cNvSpPr txBox="1"/>
          <p:nvPr/>
        </p:nvSpPr>
        <p:spPr>
          <a:xfrm>
            <a:off x="14319250" y="2149475"/>
            <a:ext cx="4724400" cy="584775"/>
          </a:xfrm>
          <a:prstGeom prst="rect">
            <a:avLst/>
          </a:prstGeom>
          <a:noFill/>
        </p:spPr>
        <p:txBody>
          <a:bodyPr wrap="square" rtlCol="0">
            <a:spAutoFit/>
          </a:bodyPr>
          <a:lstStyle/>
          <a:p>
            <a:r>
              <a:rPr lang="en-IN" sz="3200" b="1" dirty="0">
                <a:latin typeface="Times New Roman" panose="02020603050405020304" pitchFamily="18" charset="0"/>
                <a:cs typeface="Times New Roman" panose="02020603050405020304" pitchFamily="18" charset="0"/>
              </a:rPr>
              <a:t>VISION &amp; MISSION</a:t>
            </a:r>
          </a:p>
        </p:txBody>
      </p:sp>
      <p:sp>
        <p:nvSpPr>
          <p:cNvPr id="17" name="TextBox 16">
            <a:extLst>
              <a:ext uri="{FF2B5EF4-FFF2-40B4-BE49-F238E27FC236}">
                <a16:creationId xmlns="" xmlns:a16="http://schemas.microsoft.com/office/drawing/2014/main" id="{80EB75EB-2F7C-04B5-20C3-744327F3C4CB}"/>
              </a:ext>
            </a:extLst>
          </p:cNvPr>
          <p:cNvSpPr txBox="1"/>
          <p:nvPr/>
        </p:nvSpPr>
        <p:spPr>
          <a:xfrm>
            <a:off x="6851650" y="4892675"/>
            <a:ext cx="12725400" cy="2539798"/>
          </a:xfrm>
          <a:prstGeom prst="rect">
            <a:avLst/>
          </a:prstGeom>
          <a:noFill/>
        </p:spPr>
        <p:txBody>
          <a:bodyPr wrap="square" rtlCol="0">
            <a:spAutoFit/>
          </a:bodyPr>
          <a:lstStyle/>
          <a:p>
            <a:pPr>
              <a:lnSpc>
                <a:spcPct val="107000"/>
              </a:lnSpc>
              <a:spcAft>
                <a:spcPts val="800"/>
              </a:spcAft>
            </a:pPr>
            <a:r>
              <a:rPr lang="en-IN" sz="3600" b="1" kern="100" dirty="0">
                <a:effectLst/>
                <a:latin typeface="Calibri" panose="020F0502020204030204" pitchFamily="34" charset="0"/>
                <a:ea typeface="Calibri" panose="020F0502020204030204" pitchFamily="34" charset="0"/>
                <a:cs typeface="Times New Roman" panose="02020603050405020304" pitchFamily="18" charset="0"/>
              </a:rPr>
              <a:t>Vision </a:t>
            </a:r>
            <a:endParaRPr lang="en-IN"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600" i="1" kern="100" dirty="0">
                <a:effectLst/>
                <a:latin typeface="Calibri" panose="020F0502020204030204" pitchFamily="34" charset="0"/>
                <a:ea typeface="Calibri" panose="020F0502020204030204" pitchFamily="34" charset="0"/>
                <a:cs typeface="Times New Roman" panose="02020603050405020304" pitchFamily="18" charset="0"/>
              </a:rPr>
              <a:t>The Council is committed to be a knowledge bank on Corporate Sustainability, providing a learning platform for companies to set up their governance roadmaps </a:t>
            </a:r>
            <a:endParaRPr lang="en-IN"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 xmlns:a16="http://schemas.microsoft.com/office/drawing/2014/main" id="{66344013-FA90-FD42-80C2-F9A0788C21AF}"/>
              </a:ext>
            </a:extLst>
          </p:cNvPr>
          <p:cNvSpPr txBox="1"/>
          <p:nvPr/>
        </p:nvSpPr>
        <p:spPr>
          <a:xfrm>
            <a:off x="7156450" y="8397875"/>
            <a:ext cx="8692107" cy="2539798"/>
          </a:xfrm>
          <a:prstGeom prst="rect">
            <a:avLst/>
          </a:prstGeom>
          <a:noFill/>
        </p:spPr>
        <p:txBody>
          <a:bodyPr wrap="square" rtlCol="0">
            <a:spAutoFit/>
          </a:bodyPr>
          <a:lstStyle/>
          <a:p>
            <a:pPr>
              <a:lnSpc>
                <a:spcPct val="107000"/>
              </a:lnSpc>
              <a:spcAft>
                <a:spcPts val="800"/>
              </a:spcAft>
            </a:pPr>
            <a:r>
              <a:rPr lang="en-IN" sz="3600" b="1" kern="100" dirty="0">
                <a:effectLst/>
                <a:latin typeface="Calibri" panose="020F0502020204030204" pitchFamily="34" charset="0"/>
                <a:ea typeface="Calibri" panose="020F0502020204030204" pitchFamily="34" charset="0"/>
                <a:cs typeface="Times New Roman" panose="02020603050405020304" pitchFamily="18" charset="0"/>
              </a:rPr>
              <a:t>Mission</a:t>
            </a:r>
            <a:endParaRPr lang="en-IN"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600" i="1" kern="100" dirty="0">
                <a:effectLst/>
                <a:latin typeface="Calibri" panose="020F0502020204030204" pitchFamily="34" charset="0"/>
                <a:ea typeface="Calibri" panose="020F0502020204030204" pitchFamily="34" charset="0"/>
                <a:cs typeface="Times New Roman" panose="02020603050405020304" pitchFamily="18" charset="0"/>
              </a:rPr>
              <a:t> The Council shall accelerate awareness of Corporate Sustainability through its network and advocacy </a:t>
            </a:r>
            <a:endParaRPr lang="en-IN"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 xmlns:a16="http://schemas.microsoft.com/office/drawing/2014/main" id="{666835E3-0558-C4CB-C832-0C1AB9ACD41A}"/>
              </a:ext>
            </a:extLst>
          </p:cNvPr>
          <p:cNvSpPr/>
          <p:nvPr/>
        </p:nvSpPr>
        <p:spPr>
          <a:xfrm>
            <a:off x="3041650" y="5494388"/>
            <a:ext cx="2887950" cy="1515708"/>
          </a:xfrm>
          <a:prstGeom prst="roundRect">
            <a:avLst>
              <a:gd name="adj" fmla="val 231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5B93FD92-0C1B-D5D7-A68E-16635031DD24}"/>
              </a:ext>
            </a:extLst>
          </p:cNvPr>
          <p:cNvSpPr/>
          <p:nvPr/>
        </p:nvSpPr>
        <p:spPr>
          <a:xfrm>
            <a:off x="3270250" y="9226267"/>
            <a:ext cx="2887950" cy="1515708"/>
          </a:xfrm>
          <a:prstGeom prst="roundRect">
            <a:avLst>
              <a:gd name="adj" fmla="val 231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21" name="Freeform 48">
            <a:extLst>
              <a:ext uri="{FF2B5EF4-FFF2-40B4-BE49-F238E27FC236}">
                <a16:creationId xmlns="" xmlns:a16="http://schemas.microsoft.com/office/drawing/2014/main" id="{78A63D25-F210-A00D-96DC-B6C695B00FBB}"/>
              </a:ext>
            </a:extLst>
          </p:cNvPr>
          <p:cNvSpPr>
            <a:spLocks noChangeArrowheads="1"/>
          </p:cNvSpPr>
          <p:nvPr/>
        </p:nvSpPr>
        <p:spPr bwMode="auto">
          <a:xfrm>
            <a:off x="3985613" y="5772966"/>
            <a:ext cx="955278" cy="958552"/>
          </a:xfrm>
          <a:custGeom>
            <a:avLst/>
            <a:gdLst>
              <a:gd name="connsiteX0" fmla="*/ 28785 w 515201"/>
              <a:gd name="connsiteY0" fmla="*/ 416297 h 516967"/>
              <a:gd name="connsiteX1" fmla="*/ 14190 w 515201"/>
              <a:gd name="connsiteY1" fmla="*/ 430391 h 516967"/>
              <a:gd name="connsiteX2" fmla="*/ 14190 w 515201"/>
              <a:gd name="connsiteY2" fmla="*/ 493209 h 516967"/>
              <a:gd name="connsiteX3" fmla="*/ 23515 w 515201"/>
              <a:gd name="connsiteY3" fmla="*/ 502471 h 516967"/>
              <a:gd name="connsiteX4" fmla="*/ 71760 w 515201"/>
              <a:gd name="connsiteY4" fmla="*/ 502471 h 516967"/>
              <a:gd name="connsiteX5" fmla="*/ 81085 w 515201"/>
              <a:gd name="connsiteY5" fmla="*/ 493209 h 516967"/>
              <a:gd name="connsiteX6" fmla="*/ 81085 w 515201"/>
              <a:gd name="connsiteY6" fmla="*/ 430391 h 516967"/>
              <a:gd name="connsiteX7" fmla="*/ 66490 w 515201"/>
              <a:gd name="connsiteY7" fmla="*/ 416297 h 516967"/>
              <a:gd name="connsiteX8" fmla="*/ 28785 w 515201"/>
              <a:gd name="connsiteY8" fmla="*/ 402203 h 516967"/>
              <a:gd name="connsiteX9" fmla="*/ 66490 w 515201"/>
              <a:gd name="connsiteY9" fmla="*/ 402203 h 516967"/>
              <a:gd name="connsiteX10" fmla="*/ 95275 w 515201"/>
              <a:gd name="connsiteY10" fmla="*/ 430391 h 516967"/>
              <a:gd name="connsiteX11" fmla="*/ 95275 w 515201"/>
              <a:gd name="connsiteY11" fmla="*/ 493209 h 516967"/>
              <a:gd name="connsiteX12" fmla="*/ 71760 w 515201"/>
              <a:gd name="connsiteY12" fmla="*/ 516967 h 516967"/>
              <a:gd name="connsiteX13" fmla="*/ 23515 w 515201"/>
              <a:gd name="connsiteY13" fmla="*/ 516967 h 516967"/>
              <a:gd name="connsiteX14" fmla="*/ 0 w 515201"/>
              <a:gd name="connsiteY14" fmla="*/ 493209 h 516967"/>
              <a:gd name="connsiteX15" fmla="*/ 0 w 515201"/>
              <a:gd name="connsiteY15" fmla="*/ 430391 h 516967"/>
              <a:gd name="connsiteX16" fmla="*/ 28785 w 515201"/>
              <a:gd name="connsiteY16" fmla="*/ 402203 h 516967"/>
              <a:gd name="connsiteX17" fmla="*/ 168757 w 515201"/>
              <a:gd name="connsiteY17" fmla="*/ 294400 h 516967"/>
              <a:gd name="connsiteX18" fmla="*/ 154162 w 515201"/>
              <a:gd name="connsiteY18" fmla="*/ 308852 h 516967"/>
              <a:gd name="connsiteX19" fmla="*/ 154162 w 515201"/>
              <a:gd name="connsiteY19" fmla="*/ 491512 h 516967"/>
              <a:gd name="connsiteX20" fmla="*/ 163487 w 515201"/>
              <a:gd name="connsiteY20" fmla="*/ 500745 h 516967"/>
              <a:gd name="connsiteX21" fmla="*/ 211732 w 515201"/>
              <a:gd name="connsiteY21" fmla="*/ 500745 h 516967"/>
              <a:gd name="connsiteX22" fmla="*/ 221057 w 515201"/>
              <a:gd name="connsiteY22" fmla="*/ 491512 h 516967"/>
              <a:gd name="connsiteX23" fmla="*/ 221057 w 515201"/>
              <a:gd name="connsiteY23" fmla="*/ 308852 h 516967"/>
              <a:gd name="connsiteX24" fmla="*/ 206462 w 515201"/>
              <a:gd name="connsiteY24" fmla="*/ 294400 h 516967"/>
              <a:gd name="connsiteX25" fmla="*/ 168757 w 515201"/>
              <a:gd name="connsiteY25" fmla="*/ 279948 h 516967"/>
              <a:gd name="connsiteX26" fmla="*/ 206462 w 515201"/>
              <a:gd name="connsiteY26" fmla="*/ 279948 h 516967"/>
              <a:gd name="connsiteX27" fmla="*/ 235247 w 515201"/>
              <a:gd name="connsiteY27" fmla="*/ 308852 h 516967"/>
              <a:gd name="connsiteX28" fmla="*/ 235247 w 515201"/>
              <a:gd name="connsiteY28" fmla="*/ 491512 h 516967"/>
              <a:gd name="connsiteX29" fmla="*/ 211732 w 515201"/>
              <a:gd name="connsiteY29" fmla="*/ 515198 h 516967"/>
              <a:gd name="connsiteX30" fmla="*/ 163487 w 515201"/>
              <a:gd name="connsiteY30" fmla="*/ 515198 h 516967"/>
              <a:gd name="connsiteX31" fmla="*/ 139972 w 515201"/>
              <a:gd name="connsiteY31" fmla="*/ 491512 h 516967"/>
              <a:gd name="connsiteX32" fmla="*/ 139972 w 515201"/>
              <a:gd name="connsiteY32" fmla="*/ 308852 h 516967"/>
              <a:gd name="connsiteX33" fmla="*/ 168757 w 515201"/>
              <a:gd name="connsiteY33" fmla="*/ 279948 h 516967"/>
              <a:gd name="connsiteX34" fmla="*/ 308610 w 515201"/>
              <a:gd name="connsiteY34" fmla="*/ 154005 h 516967"/>
              <a:gd name="connsiteX35" fmla="*/ 294480 w 515201"/>
              <a:gd name="connsiteY35" fmla="*/ 168437 h 516967"/>
              <a:gd name="connsiteX36" fmla="*/ 294480 w 515201"/>
              <a:gd name="connsiteY36" fmla="*/ 491546 h 516967"/>
              <a:gd name="connsiteX37" fmla="*/ 303361 w 515201"/>
              <a:gd name="connsiteY37" fmla="*/ 500766 h 516967"/>
              <a:gd name="connsiteX38" fmla="*/ 351807 w 515201"/>
              <a:gd name="connsiteY38" fmla="*/ 500766 h 516967"/>
              <a:gd name="connsiteX39" fmla="*/ 360689 w 515201"/>
              <a:gd name="connsiteY39" fmla="*/ 491546 h 516967"/>
              <a:gd name="connsiteX40" fmla="*/ 360689 w 515201"/>
              <a:gd name="connsiteY40" fmla="*/ 168437 h 516967"/>
              <a:gd name="connsiteX41" fmla="*/ 346559 w 515201"/>
              <a:gd name="connsiteY41" fmla="*/ 154005 h 516967"/>
              <a:gd name="connsiteX42" fmla="*/ 308610 w 515201"/>
              <a:gd name="connsiteY42" fmla="*/ 139974 h 516967"/>
              <a:gd name="connsiteX43" fmla="*/ 346559 w 515201"/>
              <a:gd name="connsiteY43" fmla="*/ 139974 h 516967"/>
              <a:gd name="connsiteX44" fmla="*/ 375222 w 515201"/>
              <a:gd name="connsiteY44" fmla="*/ 168437 h 516967"/>
              <a:gd name="connsiteX45" fmla="*/ 375222 w 515201"/>
              <a:gd name="connsiteY45" fmla="*/ 491546 h 516967"/>
              <a:gd name="connsiteX46" fmla="*/ 351807 w 515201"/>
              <a:gd name="connsiteY46" fmla="*/ 515198 h 516967"/>
              <a:gd name="connsiteX47" fmla="*/ 303361 w 515201"/>
              <a:gd name="connsiteY47" fmla="*/ 515198 h 516967"/>
              <a:gd name="connsiteX48" fmla="*/ 279946 w 515201"/>
              <a:gd name="connsiteY48" fmla="*/ 491546 h 516967"/>
              <a:gd name="connsiteX49" fmla="*/ 279946 w 515201"/>
              <a:gd name="connsiteY49" fmla="*/ 168437 h 516967"/>
              <a:gd name="connsiteX50" fmla="*/ 308610 w 515201"/>
              <a:gd name="connsiteY50" fmla="*/ 139974 h 516967"/>
              <a:gd name="connsiteX51" fmla="*/ 449666 w 515201"/>
              <a:gd name="connsiteY51" fmla="*/ 32185 h 516967"/>
              <a:gd name="connsiteX52" fmla="*/ 435281 w 515201"/>
              <a:gd name="connsiteY52" fmla="*/ 46250 h 516967"/>
              <a:gd name="connsiteX53" fmla="*/ 435281 w 515201"/>
              <a:gd name="connsiteY53" fmla="*/ 491489 h 516967"/>
              <a:gd name="connsiteX54" fmla="*/ 444871 w 515201"/>
              <a:gd name="connsiteY54" fmla="*/ 500731 h 516967"/>
              <a:gd name="connsiteX55" fmla="*/ 492024 w 515201"/>
              <a:gd name="connsiteY55" fmla="*/ 500731 h 516967"/>
              <a:gd name="connsiteX56" fmla="*/ 501215 w 515201"/>
              <a:gd name="connsiteY56" fmla="*/ 491489 h 516967"/>
              <a:gd name="connsiteX57" fmla="*/ 501215 w 515201"/>
              <a:gd name="connsiteY57" fmla="*/ 46250 h 516967"/>
              <a:gd name="connsiteX58" fmla="*/ 486829 w 515201"/>
              <a:gd name="connsiteY58" fmla="*/ 32185 h 516967"/>
              <a:gd name="connsiteX59" fmla="*/ 449666 w 515201"/>
              <a:gd name="connsiteY59" fmla="*/ 17719 h 516967"/>
              <a:gd name="connsiteX60" fmla="*/ 486829 w 515201"/>
              <a:gd name="connsiteY60" fmla="*/ 17719 h 516967"/>
              <a:gd name="connsiteX61" fmla="*/ 515201 w 515201"/>
              <a:gd name="connsiteY61" fmla="*/ 46250 h 516967"/>
              <a:gd name="connsiteX62" fmla="*/ 515201 w 515201"/>
              <a:gd name="connsiteY62" fmla="*/ 491489 h 516967"/>
              <a:gd name="connsiteX63" fmla="*/ 492024 w 515201"/>
              <a:gd name="connsiteY63" fmla="*/ 515197 h 516967"/>
              <a:gd name="connsiteX64" fmla="*/ 444871 w 515201"/>
              <a:gd name="connsiteY64" fmla="*/ 515197 h 516967"/>
              <a:gd name="connsiteX65" fmla="*/ 421694 w 515201"/>
              <a:gd name="connsiteY65" fmla="*/ 491489 h 516967"/>
              <a:gd name="connsiteX66" fmla="*/ 421694 w 515201"/>
              <a:gd name="connsiteY66" fmla="*/ 46250 h 516967"/>
              <a:gd name="connsiteX67" fmla="*/ 449666 w 515201"/>
              <a:gd name="connsiteY67" fmla="*/ 17719 h 516967"/>
              <a:gd name="connsiteX68" fmla="*/ 329518 w 515201"/>
              <a:gd name="connsiteY68" fmla="*/ 0 h 516967"/>
              <a:gd name="connsiteX69" fmla="*/ 369753 w 515201"/>
              <a:gd name="connsiteY69" fmla="*/ 0 h 516967"/>
              <a:gd name="connsiteX70" fmla="*/ 372569 w 515201"/>
              <a:gd name="connsiteY70" fmla="*/ 401 h 516967"/>
              <a:gd name="connsiteX71" fmla="*/ 376190 w 515201"/>
              <a:gd name="connsiteY71" fmla="*/ 4414 h 516967"/>
              <a:gd name="connsiteX72" fmla="*/ 376995 w 515201"/>
              <a:gd name="connsiteY72" fmla="*/ 7224 h 516967"/>
              <a:gd name="connsiteX73" fmla="*/ 376995 w 515201"/>
              <a:gd name="connsiteY73" fmla="*/ 46953 h 516967"/>
              <a:gd name="connsiteX74" fmla="*/ 369753 w 515201"/>
              <a:gd name="connsiteY74" fmla="*/ 54578 h 516967"/>
              <a:gd name="connsiteX75" fmla="*/ 362510 w 515201"/>
              <a:gd name="connsiteY75" fmla="*/ 46953 h 516967"/>
              <a:gd name="connsiteX76" fmla="*/ 362510 w 515201"/>
              <a:gd name="connsiteY76" fmla="*/ 24480 h 516967"/>
              <a:gd name="connsiteX77" fmla="*/ 12875 w 515201"/>
              <a:gd name="connsiteY77" fmla="*/ 373217 h 516967"/>
              <a:gd name="connsiteX78" fmla="*/ 7645 w 515201"/>
              <a:gd name="connsiteY78" fmla="*/ 375224 h 516967"/>
              <a:gd name="connsiteX79" fmla="*/ 2816 w 515201"/>
              <a:gd name="connsiteY79" fmla="*/ 373217 h 516967"/>
              <a:gd name="connsiteX80" fmla="*/ 2816 w 515201"/>
              <a:gd name="connsiteY80" fmla="*/ 363184 h 516967"/>
              <a:gd name="connsiteX81" fmla="*/ 352452 w 515201"/>
              <a:gd name="connsiteY81" fmla="*/ 14046 h 516967"/>
              <a:gd name="connsiteX82" fmla="*/ 329518 w 515201"/>
              <a:gd name="connsiteY82" fmla="*/ 14046 h 516967"/>
              <a:gd name="connsiteX83" fmla="*/ 322276 w 515201"/>
              <a:gd name="connsiteY83" fmla="*/ 7224 h 516967"/>
              <a:gd name="connsiteX84" fmla="*/ 329518 w 515201"/>
              <a:gd name="connsiteY84" fmla="*/ 0 h 51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15201" h="516967">
                <a:moveTo>
                  <a:pt x="28785" y="416297"/>
                </a:moveTo>
                <a:cubicBezTo>
                  <a:pt x="20677" y="416297"/>
                  <a:pt x="14190" y="422740"/>
                  <a:pt x="14190" y="430391"/>
                </a:cubicBezTo>
                <a:lnTo>
                  <a:pt x="14190" y="493209"/>
                </a:lnTo>
                <a:cubicBezTo>
                  <a:pt x="14190" y="498444"/>
                  <a:pt x="18650" y="502471"/>
                  <a:pt x="23515" y="502471"/>
                </a:cubicBezTo>
                <a:lnTo>
                  <a:pt x="71760" y="502471"/>
                </a:lnTo>
                <a:cubicBezTo>
                  <a:pt x="76625" y="502471"/>
                  <a:pt x="81085" y="498444"/>
                  <a:pt x="81085" y="493209"/>
                </a:cubicBezTo>
                <a:lnTo>
                  <a:pt x="81085" y="430391"/>
                </a:lnTo>
                <a:cubicBezTo>
                  <a:pt x="81085" y="422740"/>
                  <a:pt x="74598" y="416297"/>
                  <a:pt x="66490" y="416297"/>
                </a:cubicBezTo>
                <a:close/>
                <a:moveTo>
                  <a:pt x="28785" y="402203"/>
                </a:moveTo>
                <a:lnTo>
                  <a:pt x="66490" y="402203"/>
                </a:lnTo>
                <a:cubicBezTo>
                  <a:pt x="82301" y="402203"/>
                  <a:pt x="95275" y="414686"/>
                  <a:pt x="95275" y="430391"/>
                </a:cubicBezTo>
                <a:lnTo>
                  <a:pt x="95275" y="493209"/>
                </a:lnTo>
                <a:cubicBezTo>
                  <a:pt x="95275" y="506095"/>
                  <a:pt x="84734" y="516967"/>
                  <a:pt x="71760" y="516967"/>
                </a:cubicBezTo>
                <a:lnTo>
                  <a:pt x="23515" y="516967"/>
                </a:lnTo>
                <a:cubicBezTo>
                  <a:pt x="10541" y="516967"/>
                  <a:pt x="0" y="506095"/>
                  <a:pt x="0" y="493209"/>
                </a:cubicBezTo>
                <a:lnTo>
                  <a:pt x="0" y="430391"/>
                </a:lnTo>
                <a:cubicBezTo>
                  <a:pt x="0" y="414686"/>
                  <a:pt x="12974" y="402203"/>
                  <a:pt x="28785" y="402203"/>
                </a:cubicBezTo>
                <a:close/>
                <a:moveTo>
                  <a:pt x="168757" y="294400"/>
                </a:moveTo>
                <a:cubicBezTo>
                  <a:pt x="160649" y="294400"/>
                  <a:pt x="154162" y="300422"/>
                  <a:pt x="154162" y="308852"/>
                </a:cubicBezTo>
                <a:lnTo>
                  <a:pt x="154162" y="491512"/>
                </a:lnTo>
                <a:cubicBezTo>
                  <a:pt x="154162" y="496731"/>
                  <a:pt x="158216" y="500745"/>
                  <a:pt x="163487" y="500745"/>
                </a:cubicBezTo>
                <a:lnTo>
                  <a:pt x="211732" y="500745"/>
                </a:lnTo>
                <a:cubicBezTo>
                  <a:pt x="216597" y="500745"/>
                  <a:pt x="221057" y="496731"/>
                  <a:pt x="221057" y="491512"/>
                </a:cubicBezTo>
                <a:lnTo>
                  <a:pt x="221057" y="308852"/>
                </a:lnTo>
                <a:cubicBezTo>
                  <a:pt x="221057" y="300422"/>
                  <a:pt x="214165" y="294400"/>
                  <a:pt x="206462" y="294400"/>
                </a:cubicBezTo>
                <a:close/>
                <a:moveTo>
                  <a:pt x="168757" y="279948"/>
                </a:moveTo>
                <a:lnTo>
                  <a:pt x="206462" y="279948"/>
                </a:lnTo>
                <a:cubicBezTo>
                  <a:pt x="222273" y="279948"/>
                  <a:pt x="235247" y="292794"/>
                  <a:pt x="235247" y="308852"/>
                </a:cubicBezTo>
                <a:lnTo>
                  <a:pt x="235247" y="491512"/>
                </a:lnTo>
                <a:cubicBezTo>
                  <a:pt x="235247" y="504358"/>
                  <a:pt x="224706" y="515198"/>
                  <a:pt x="211732" y="515198"/>
                </a:cubicBezTo>
                <a:lnTo>
                  <a:pt x="163487" y="515198"/>
                </a:lnTo>
                <a:cubicBezTo>
                  <a:pt x="150513" y="515198"/>
                  <a:pt x="139972" y="504358"/>
                  <a:pt x="139972" y="491512"/>
                </a:cubicBezTo>
                <a:lnTo>
                  <a:pt x="139972" y="308852"/>
                </a:lnTo>
                <a:cubicBezTo>
                  <a:pt x="139972" y="292794"/>
                  <a:pt x="152946" y="279948"/>
                  <a:pt x="168757" y="279948"/>
                </a:cubicBezTo>
                <a:close/>
                <a:moveTo>
                  <a:pt x="308610" y="154005"/>
                </a:moveTo>
                <a:cubicBezTo>
                  <a:pt x="300939" y="154005"/>
                  <a:pt x="294480" y="160419"/>
                  <a:pt x="294480" y="168437"/>
                </a:cubicBezTo>
                <a:lnTo>
                  <a:pt x="294480" y="491546"/>
                </a:lnTo>
                <a:cubicBezTo>
                  <a:pt x="294480" y="496758"/>
                  <a:pt x="298517" y="500766"/>
                  <a:pt x="303361" y="500766"/>
                </a:cubicBezTo>
                <a:lnTo>
                  <a:pt x="351807" y="500766"/>
                </a:lnTo>
                <a:cubicBezTo>
                  <a:pt x="356652" y="500766"/>
                  <a:pt x="360689" y="496758"/>
                  <a:pt x="360689" y="491546"/>
                </a:cubicBezTo>
                <a:lnTo>
                  <a:pt x="360689" y="168437"/>
                </a:lnTo>
                <a:cubicBezTo>
                  <a:pt x="360689" y="160419"/>
                  <a:pt x="354633" y="154005"/>
                  <a:pt x="346559" y="154005"/>
                </a:cubicBezTo>
                <a:close/>
                <a:moveTo>
                  <a:pt x="308610" y="139974"/>
                </a:moveTo>
                <a:lnTo>
                  <a:pt x="346559" y="139974"/>
                </a:lnTo>
                <a:cubicBezTo>
                  <a:pt x="362304" y="139974"/>
                  <a:pt x="375222" y="152802"/>
                  <a:pt x="375222" y="168437"/>
                </a:cubicBezTo>
                <a:lnTo>
                  <a:pt x="375222" y="491546"/>
                </a:lnTo>
                <a:cubicBezTo>
                  <a:pt x="375222" y="504374"/>
                  <a:pt x="364322" y="515198"/>
                  <a:pt x="351807" y="515198"/>
                </a:cubicBezTo>
                <a:lnTo>
                  <a:pt x="303361" y="515198"/>
                </a:lnTo>
                <a:cubicBezTo>
                  <a:pt x="290443" y="515198"/>
                  <a:pt x="279946" y="504374"/>
                  <a:pt x="279946" y="491546"/>
                </a:cubicBezTo>
                <a:lnTo>
                  <a:pt x="279946" y="168437"/>
                </a:lnTo>
                <a:cubicBezTo>
                  <a:pt x="279946" y="152802"/>
                  <a:pt x="292865" y="139974"/>
                  <a:pt x="308610" y="139974"/>
                </a:cubicBezTo>
                <a:close/>
                <a:moveTo>
                  <a:pt x="449666" y="32185"/>
                </a:moveTo>
                <a:cubicBezTo>
                  <a:pt x="441674" y="32185"/>
                  <a:pt x="435281" y="38615"/>
                  <a:pt x="435281" y="46250"/>
                </a:cubicBezTo>
                <a:lnTo>
                  <a:pt x="435281" y="491489"/>
                </a:lnTo>
                <a:cubicBezTo>
                  <a:pt x="435281" y="496713"/>
                  <a:pt x="439676" y="500731"/>
                  <a:pt x="444871" y="500731"/>
                </a:cubicBezTo>
                <a:lnTo>
                  <a:pt x="492024" y="500731"/>
                </a:lnTo>
                <a:cubicBezTo>
                  <a:pt x="496819" y="500731"/>
                  <a:pt x="501215" y="496713"/>
                  <a:pt x="501215" y="491489"/>
                </a:cubicBezTo>
                <a:lnTo>
                  <a:pt x="501215" y="46250"/>
                </a:lnTo>
                <a:cubicBezTo>
                  <a:pt x="501215" y="38615"/>
                  <a:pt x="494821" y="32185"/>
                  <a:pt x="486829" y="32185"/>
                </a:cubicBezTo>
                <a:close/>
                <a:moveTo>
                  <a:pt x="449666" y="17719"/>
                </a:moveTo>
                <a:lnTo>
                  <a:pt x="486829" y="17719"/>
                </a:lnTo>
                <a:cubicBezTo>
                  <a:pt x="502813" y="17719"/>
                  <a:pt x="515201" y="30578"/>
                  <a:pt x="515201" y="46250"/>
                </a:cubicBezTo>
                <a:lnTo>
                  <a:pt x="515201" y="491489"/>
                </a:lnTo>
                <a:cubicBezTo>
                  <a:pt x="515201" y="504348"/>
                  <a:pt x="504811" y="515197"/>
                  <a:pt x="492024" y="515197"/>
                </a:cubicBezTo>
                <a:lnTo>
                  <a:pt x="444871" y="515197"/>
                </a:lnTo>
                <a:cubicBezTo>
                  <a:pt x="431684" y="515197"/>
                  <a:pt x="421694" y="504348"/>
                  <a:pt x="421694" y="491489"/>
                </a:cubicBezTo>
                <a:lnTo>
                  <a:pt x="421694" y="46250"/>
                </a:lnTo>
                <a:cubicBezTo>
                  <a:pt x="421694" y="30578"/>
                  <a:pt x="434082" y="17719"/>
                  <a:pt x="449666" y="17719"/>
                </a:cubicBezTo>
                <a:close/>
                <a:moveTo>
                  <a:pt x="329518" y="0"/>
                </a:moveTo>
                <a:lnTo>
                  <a:pt x="369753" y="0"/>
                </a:lnTo>
                <a:cubicBezTo>
                  <a:pt x="370557" y="0"/>
                  <a:pt x="371362" y="0"/>
                  <a:pt x="372569" y="401"/>
                </a:cubicBezTo>
                <a:cubicBezTo>
                  <a:pt x="374178" y="1204"/>
                  <a:pt x="375788" y="2408"/>
                  <a:pt x="376190" y="4414"/>
                </a:cubicBezTo>
                <a:cubicBezTo>
                  <a:pt x="376592" y="5217"/>
                  <a:pt x="376995" y="6421"/>
                  <a:pt x="376995" y="7224"/>
                </a:cubicBezTo>
                <a:lnTo>
                  <a:pt x="376995" y="46953"/>
                </a:lnTo>
                <a:cubicBezTo>
                  <a:pt x="376995" y="50966"/>
                  <a:pt x="373776" y="54578"/>
                  <a:pt x="369753" y="54578"/>
                </a:cubicBezTo>
                <a:cubicBezTo>
                  <a:pt x="365729" y="54578"/>
                  <a:pt x="362510" y="50966"/>
                  <a:pt x="362510" y="46953"/>
                </a:cubicBezTo>
                <a:lnTo>
                  <a:pt x="362510" y="24480"/>
                </a:lnTo>
                <a:lnTo>
                  <a:pt x="12875" y="373217"/>
                </a:lnTo>
                <a:cubicBezTo>
                  <a:pt x="11668" y="374421"/>
                  <a:pt x="9656" y="375224"/>
                  <a:pt x="7645" y="375224"/>
                </a:cubicBezTo>
                <a:cubicBezTo>
                  <a:pt x="5633" y="375224"/>
                  <a:pt x="4426" y="374421"/>
                  <a:pt x="2816" y="373217"/>
                </a:cubicBezTo>
                <a:cubicBezTo>
                  <a:pt x="0" y="370408"/>
                  <a:pt x="0" y="365994"/>
                  <a:pt x="2816" y="363184"/>
                </a:cubicBezTo>
                <a:lnTo>
                  <a:pt x="352452" y="14046"/>
                </a:lnTo>
                <a:lnTo>
                  <a:pt x="329518" y="14046"/>
                </a:lnTo>
                <a:cubicBezTo>
                  <a:pt x="325495" y="14046"/>
                  <a:pt x="322276" y="11237"/>
                  <a:pt x="322276" y="7224"/>
                </a:cubicBezTo>
                <a:cubicBezTo>
                  <a:pt x="322276" y="3210"/>
                  <a:pt x="325495" y="0"/>
                  <a:pt x="329518" y="0"/>
                </a:cubicBezTo>
                <a:close/>
              </a:path>
            </a:pathLst>
          </a:custGeom>
          <a:solidFill>
            <a:schemeClr val="bg1"/>
          </a:solidFill>
          <a:ln>
            <a:noFill/>
          </a:ln>
          <a:effectLst/>
        </p:spPr>
        <p:txBody>
          <a:bodyPr wrap="square" anchor="ctr">
            <a:noAutofit/>
          </a:bodyPr>
          <a:lstStyle/>
          <a:p>
            <a:endParaRPr lang="en-US" sz="725" dirty="0">
              <a:latin typeface="Poppins" panose="00000500000000000000" pitchFamily="2" charset="0"/>
            </a:endParaRPr>
          </a:p>
        </p:txBody>
      </p:sp>
      <p:sp>
        <p:nvSpPr>
          <p:cNvPr id="22" name="Freeform 8">
            <a:extLst>
              <a:ext uri="{FF2B5EF4-FFF2-40B4-BE49-F238E27FC236}">
                <a16:creationId xmlns="" xmlns:a16="http://schemas.microsoft.com/office/drawing/2014/main" id="{B0C03388-2EAD-5063-A0B3-12208F4CAA14}"/>
              </a:ext>
            </a:extLst>
          </p:cNvPr>
          <p:cNvSpPr>
            <a:spLocks noChangeArrowheads="1"/>
          </p:cNvSpPr>
          <p:nvPr/>
        </p:nvSpPr>
        <p:spPr bwMode="auto">
          <a:xfrm>
            <a:off x="3956050" y="9476920"/>
            <a:ext cx="1014404" cy="1014402"/>
          </a:xfrm>
          <a:custGeom>
            <a:avLst/>
            <a:gdLst>
              <a:gd name="connsiteX0" fmla="*/ 392844 w 547089"/>
              <a:gd name="connsiteY0" fmla="*/ 438073 h 547089"/>
              <a:gd name="connsiteX1" fmla="*/ 357898 w 547089"/>
              <a:gd name="connsiteY1" fmla="*/ 473071 h 547089"/>
              <a:gd name="connsiteX2" fmla="*/ 357898 w 547089"/>
              <a:gd name="connsiteY2" fmla="*/ 513700 h 547089"/>
              <a:gd name="connsiteX3" fmla="*/ 357898 w 547089"/>
              <a:gd name="connsiteY3" fmla="*/ 514103 h 547089"/>
              <a:gd name="connsiteX4" fmla="*/ 371957 w 547089"/>
              <a:gd name="connsiteY4" fmla="*/ 522550 h 547089"/>
              <a:gd name="connsiteX5" fmla="*/ 371957 w 547089"/>
              <a:gd name="connsiteY5" fmla="*/ 489564 h 547089"/>
              <a:gd name="connsiteX6" fmla="*/ 379187 w 547089"/>
              <a:gd name="connsiteY6" fmla="*/ 482323 h 547089"/>
              <a:gd name="connsiteX7" fmla="*/ 386015 w 547089"/>
              <a:gd name="connsiteY7" fmla="*/ 489564 h 547089"/>
              <a:gd name="connsiteX8" fmla="*/ 386015 w 547089"/>
              <a:gd name="connsiteY8" fmla="*/ 526171 h 547089"/>
              <a:gd name="connsiteX9" fmla="*/ 386015 w 547089"/>
              <a:gd name="connsiteY9" fmla="*/ 527780 h 547089"/>
              <a:gd name="connsiteX10" fmla="*/ 420158 w 547089"/>
              <a:gd name="connsiteY10" fmla="*/ 533009 h 547089"/>
              <a:gd name="connsiteX11" fmla="*/ 453498 w 547089"/>
              <a:gd name="connsiteY11" fmla="*/ 528182 h 547089"/>
              <a:gd name="connsiteX12" fmla="*/ 453498 w 547089"/>
              <a:gd name="connsiteY12" fmla="*/ 526171 h 547089"/>
              <a:gd name="connsiteX13" fmla="*/ 453498 w 547089"/>
              <a:gd name="connsiteY13" fmla="*/ 489564 h 547089"/>
              <a:gd name="connsiteX14" fmla="*/ 460326 w 547089"/>
              <a:gd name="connsiteY14" fmla="*/ 482323 h 547089"/>
              <a:gd name="connsiteX15" fmla="*/ 467557 w 547089"/>
              <a:gd name="connsiteY15" fmla="*/ 489564 h 547089"/>
              <a:gd name="connsiteX16" fmla="*/ 467557 w 547089"/>
              <a:gd name="connsiteY16" fmla="*/ 522550 h 547089"/>
              <a:gd name="connsiteX17" fmla="*/ 482017 w 547089"/>
              <a:gd name="connsiteY17" fmla="*/ 514505 h 547089"/>
              <a:gd name="connsiteX18" fmla="*/ 482017 w 547089"/>
              <a:gd name="connsiteY18" fmla="*/ 514103 h 547089"/>
              <a:gd name="connsiteX19" fmla="*/ 482017 w 547089"/>
              <a:gd name="connsiteY19" fmla="*/ 473071 h 547089"/>
              <a:gd name="connsiteX20" fmla="*/ 447071 w 547089"/>
              <a:gd name="connsiteY20" fmla="*/ 438073 h 547089"/>
              <a:gd name="connsiteX21" fmla="*/ 100019 w 547089"/>
              <a:gd name="connsiteY21" fmla="*/ 438073 h 547089"/>
              <a:gd name="connsiteX22" fmla="*/ 65072 w 547089"/>
              <a:gd name="connsiteY22" fmla="*/ 473071 h 547089"/>
              <a:gd name="connsiteX23" fmla="*/ 65072 w 547089"/>
              <a:gd name="connsiteY23" fmla="*/ 513700 h 547089"/>
              <a:gd name="connsiteX24" fmla="*/ 65072 w 547089"/>
              <a:gd name="connsiteY24" fmla="*/ 514103 h 547089"/>
              <a:gd name="connsiteX25" fmla="*/ 79533 w 547089"/>
              <a:gd name="connsiteY25" fmla="*/ 522550 h 547089"/>
              <a:gd name="connsiteX26" fmla="*/ 79533 w 547089"/>
              <a:gd name="connsiteY26" fmla="*/ 489564 h 547089"/>
              <a:gd name="connsiteX27" fmla="*/ 86361 w 547089"/>
              <a:gd name="connsiteY27" fmla="*/ 482323 h 547089"/>
              <a:gd name="connsiteX28" fmla="*/ 93592 w 547089"/>
              <a:gd name="connsiteY28" fmla="*/ 489564 h 547089"/>
              <a:gd name="connsiteX29" fmla="*/ 93592 w 547089"/>
              <a:gd name="connsiteY29" fmla="*/ 526171 h 547089"/>
              <a:gd name="connsiteX30" fmla="*/ 93592 w 547089"/>
              <a:gd name="connsiteY30" fmla="*/ 527780 h 547089"/>
              <a:gd name="connsiteX31" fmla="*/ 127333 w 547089"/>
              <a:gd name="connsiteY31" fmla="*/ 533009 h 547089"/>
              <a:gd name="connsiteX32" fmla="*/ 161074 w 547089"/>
              <a:gd name="connsiteY32" fmla="*/ 528182 h 547089"/>
              <a:gd name="connsiteX33" fmla="*/ 160672 w 547089"/>
              <a:gd name="connsiteY33" fmla="*/ 526171 h 547089"/>
              <a:gd name="connsiteX34" fmla="*/ 160672 w 547089"/>
              <a:gd name="connsiteY34" fmla="*/ 489564 h 547089"/>
              <a:gd name="connsiteX35" fmla="*/ 167903 w 547089"/>
              <a:gd name="connsiteY35" fmla="*/ 482323 h 547089"/>
              <a:gd name="connsiteX36" fmla="*/ 175133 w 547089"/>
              <a:gd name="connsiteY36" fmla="*/ 489564 h 547089"/>
              <a:gd name="connsiteX37" fmla="*/ 175133 w 547089"/>
              <a:gd name="connsiteY37" fmla="*/ 522550 h 547089"/>
              <a:gd name="connsiteX38" fmla="*/ 189192 w 547089"/>
              <a:gd name="connsiteY38" fmla="*/ 514505 h 547089"/>
              <a:gd name="connsiteX39" fmla="*/ 189192 w 547089"/>
              <a:gd name="connsiteY39" fmla="*/ 514103 h 547089"/>
              <a:gd name="connsiteX40" fmla="*/ 189192 w 547089"/>
              <a:gd name="connsiteY40" fmla="*/ 473071 h 547089"/>
              <a:gd name="connsiteX41" fmla="*/ 154647 w 547089"/>
              <a:gd name="connsiteY41" fmla="*/ 438073 h 547089"/>
              <a:gd name="connsiteX42" fmla="*/ 420405 w 547089"/>
              <a:gd name="connsiteY42" fmla="*/ 354613 h 547089"/>
              <a:gd name="connsiteX43" fmla="*/ 394633 w 547089"/>
              <a:gd name="connsiteY43" fmla="*/ 379854 h 547089"/>
              <a:gd name="connsiteX44" fmla="*/ 420405 w 547089"/>
              <a:gd name="connsiteY44" fmla="*/ 405096 h 547089"/>
              <a:gd name="connsiteX45" fmla="*/ 446177 w 547089"/>
              <a:gd name="connsiteY45" fmla="*/ 379854 h 547089"/>
              <a:gd name="connsiteX46" fmla="*/ 432083 w 547089"/>
              <a:gd name="connsiteY46" fmla="*/ 357418 h 547089"/>
              <a:gd name="connsiteX47" fmla="*/ 420405 w 547089"/>
              <a:gd name="connsiteY47" fmla="*/ 354613 h 547089"/>
              <a:gd name="connsiteX48" fmla="*/ 128255 w 547089"/>
              <a:gd name="connsiteY48" fmla="*/ 354613 h 547089"/>
              <a:gd name="connsiteX49" fmla="*/ 103014 w 547089"/>
              <a:gd name="connsiteY49" fmla="*/ 379854 h 547089"/>
              <a:gd name="connsiteX50" fmla="*/ 128255 w 547089"/>
              <a:gd name="connsiteY50" fmla="*/ 405096 h 547089"/>
              <a:gd name="connsiteX51" fmla="*/ 153897 w 547089"/>
              <a:gd name="connsiteY51" fmla="*/ 379854 h 547089"/>
              <a:gd name="connsiteX52" fmla="*/ 139874 w 547089"/>
              <a:gd name="connsiteY52" fmla="*/ 357418 h 547089"/>
              <a:gd name="connsiteX53" fmla="*/ 128255 w 547089"/>
              <a:gd name="connsiteY53" fmla="*/ 354613 h 547089"/>
              <a:gd name="connsiteX54" fmla="*/ 420405 w 547089"/>
              <a:gd name="connsiteY54" fmla="*/ 340189 h 547089"/>
              <a:gd name="connsiteX55" fmla="*/ 438928 w 547089"/>
              <a:gd name="connsiteY55" fmla="*/ 344596 h 547089"/>
              <a:gd name="connsiteX56" fmla="*/ 460270 w 547089"/>
              <a:gd name="connsiteY56" fmla="*/ 379854 h 547089"/>
              <a:gd name="connsiteX57" fmla="*/ 420405 w 547089"/>
              <a:gd name="connsiteY57" fmla="*/ 419520 h 547089"/>
              <a:gd name="connsiteX58" fmla="*/ 380942 w 547089"/>
              <a:gd name="connsiteY58" fmla="*/ 379854 h 547089"/>
              <a:gd name="connsiteX59" fmla="*/ 420405 w 547089"/>
              <a:gd name="connsiteY59" fmla="*/ 340189 h 547089"/>
              <a:gd name="connsiteX60" fmla="*/ 128255 w 547089"/>
              <a:gd name="connsiteY60" fmla="*/ 340189 h 547089"/>
              <a:gd name="connsiteX61" fmla="*/ 146285 w 547089"/>
              <a:gd name="connsiteY61" fmla="*/ 344596 h 547089"/>
              <a:gd name="connsiteX62" fmla="*/ 167920 w 547089"/>
              <a:gd name="connsiteY62" fmla="*/ 379854 h 547089"/>
              <a:gd name="connsiteX63" fmla="*/ 128255 w 547089"/>
              <a:gd name="connsiteY63" fmla="*/ 419520 h 547089"/>
              <a:gd name="connsiteX64" fmla="*/ 88590 w 547089"/>
              <a:gd name="connsiteY64" fmla="*/ 379854 h 547089"/>
              <a:gd name="connsiteX65" fmla="*/ 128255 w 547089"/>
              <a:gd name="connsiteY65" fmla="*/ 340189 h 547089"/>
              <a:gd name="connsiteX66" fmla="*/ 420158 w 547089"/>
              <a:gd name="connsiteY66" fmla="*/ 306933 h 547089"/>
              <a:gd name="connsiteX67" fmla="*/ 306884 w 547089"/>
              <a:gd name="connsiteY67" fmla="*/ 419971 h 547089"/>
              <a:gd name="connsiteX68" fmla="*/ 343437 w 547089"/>
              <a:gd name="connsiteY68" fmla="*/ 503241 h 547089"/>
              <a:gd name="connsiteX69" fmla="*/ 343437 w 547089"/>
              <a:gd name="connsiteY69" fmla="*/ 473071 h 547089"/>
              <a:gd name="connsiteX70" fmla="*/ 392844 w 547089"/>
              <a:gd name="connsiteY70" fmla="*/ 423994 h 547089"/>
              <a:gd name="connsiteX71" fmla="*/ 447071 w 547089"/>
              <a:gd name="connsiteY71" fmla="*/ 423994 h 547089"/>
              <a:gd name="connsiteX72" fmla="*/ 496076 w 547089"/>
              <a:gd name="connsiteY72" fmla="*/ 473071 h 547089"/>
              <a:gd name="connsiteX73" fmla="*/ 496076 w 547089"/>
              <a:gd name="connsiteY73" fmla="*/ 503241 h 547089"/>
              <a:gd name="connsiteX74" fmla="*/ 532629 w 547089"/>
              <a:gd name="connsiteY74" fmla="*/ 419971 h 547089"/>
              <a:gd name="connsiteX75" fmla="*/ 471573 w 547089"/>
              <a:gd name="connsiteY75" fmla="*/ 319404 h 547089"/>
              <a:gd name="connsiteX76" fmla="*/ 420158 w 547089"/>
              <a:gd name="connsiteY76" fmla="*/ 306933 h 547089"/>
              <a:gd name="connsiteX77" fmla="*/ 127333 w 547089"/>
              <a:gd name="connsiteY77" fmla="*/ 306933 h 547089"/>
              <a:gd name="connsiteX78" fmla="*/ 14461 w 547089"/>
              <a:gd name="connsiteY78" fmla="*/ 419971 h 547089"/>
              <a:gd name="connsiteX79" fmla="*/ 51014 w 547089"/>
              <a:gd name="connsiteY79" fmla="*/ 503241 h 547089"/>
              <a:gd name="connsiteX80" fmla="*/ 51014 w 547089"/>
              <a:gd name="connsiteY80" fmla="*/ 473071 h 547089"/>
              <a:gd name="connsiteX81" fmla="*/ 100019 w 547089"/>
              <a:gd name="connsiteY81" fmla="*/ 423994 h 547089"/>
              <a:gd name="connsiteX82" fmla="*/ 154647 w 547089"/>
              <a:gd name="connsiteY82" fmla="*/ 423994 h 547089"/>
              <a:gd name="connsiteX83" fmla="*/ 203652 w 547089"/>
              <a:gd name="connsiteY83" fmla="*/ 473071 h 547089"/>
              <a:gd name="connsiteX84" fmla="*/ 203652 w 547089"/>
              <a:gd name="connsiteY84" fmla="*/ 503241 h 547089"/>
              <a:gd name="connsiteX85" fmla="*/ 240205 w 547089"/>
              <a:gd name="connsiteY85" fmla="*/ 419971 h 547089"/>
              <a:gd name="connsiteX86" fmla="*/ 178748 w 547089"/>
              <a:gd name="connsiteY86" fmla="*/ 319404 h 547089"/>
              <a:gd name="connsiteX87" fmla="*/ 127333 w 547089"/>
              <a:gd name="connsiteY87" fmla="*/ 306933 h 547089"/>
              <a:gd name="connsiteX88" fmla="*/ 246230 w 547089"/>
              <a:gd name="connsiteY88" fmla="*/ 145220 h 547089"/>
              <a:gd name="connsiteX89" fmla="*/ 211284 w 547089"/>
              <a:gd name="connsiteY89" fmla="*/ 179815 h 547089"/>
              <a:gd name="connsiteX90" fmla="*/ 211284 w 547089"/>
              <a:gd name="connsiteY90" fmla="*/ 220445 h 547089"/>
              <a:gd name="connsiteX91" fmla="*/ 211284 w 547089"/>
              <a:gd name="connsiteY91" fmla="*/ 221249 h 547089"/>
              <a:gd name="connsiteX92" fmla="*/ 225745 w 547089"/>
              <a:gd name="connsiteY92" fmla="*/ 229295 h 547089"/>
              <a:gd name="connsiteX93" fmla="*/ 225745 w 547089"/>
              <a:gd name="connsiteY93" fmla="*/ 196711 h 547089"/>
              <a:gd name="connsiteX94" fmla="*/ 232975 w 547089"/>
              <a:gd name="connsiteY94" fmla="*/ 189470 h 547089"/>
              <a:gd name="connsiteX95" fmla="*/ 239804 w 547089"/>
              <a:gd name="connsiteY95" fmla="*/ 196711 h 547089"/>
              <a:gd name="connsiteX96" fmla="*/ 239804 w 547089"/>
              <a:gd name="connsiteY96" fmla="*/ 233720 h 547089"/>
              <a:gd name="connsiteX97" fmla="*/ 239804 w 547089"/>
              <a:gd name="connsiteY97" fmla="*/ 234927 h 547089"/>
              <a:gd name="connsiteX98" fmla="*/ 273946 w 547089"/>
              <a:gd name="connsiteY98" fmla="*/ 240156 h 547089"/>
              <a:gd name="connsiteX99" fmla="*/ 307688 w 547089"/>
              <a:gd name="connsiteY99" fmla="*/ 234927 h 547089"/>
              <a:gd name="connsiteX100" fmla="*/ 306884 w 547089"/>
              <a:gd name="connsiteY100" fmla="*/ 233720 h 547089"/>
              <a:gd name="connsiteX101" fmla="*/ 306884 w 547089"/>
              <a:gd name="connsiteY101" fmla="*/ 196711 h 547089"/>
              <a:gd name="connsiteX102" fmla="*/ 314115 w 547089"/>
              <a:gd name="connsiteY102" fmla="*/ 189470 h 547089"/>
              <a:gd name="connsiteX103" fmla="*/ 321345 w 547089"/>
              <a:gd name="connsiteY103" fmla="*/ 196711 h 547089"/>
              <a:gd name="connsiteX104" fmla="*/ 321345 w 547089"/>
              <a:gd name="connsiteY104" fmla="*/ 229295 h 547089"/>
              <a:gd name="connsiteX105" fmla="*/ 335805 w 547089"/>
              <a:gd name="connsiteY105" fmla="*/ 221652 h 547089"/>
              <a:gd name="connsiteX106" fmla="*/ 335805 w 547089"/>
              <a:gd name="connsiteY106" fmla="*/ 221249 h 547089"/>
              <a:gd name="connsiteX107" fmla="*/ 335805 w 547089"/>
              <a:gd name="connsiteY107" fmla="*/ 179815 h 547089"/>
              <a:gd name="connsiteX108" fmla="*/ 301261 w 547089"/>
              <a:gd name="connsiteY108" fmla="*/ 145220 h 547089"/>
              <a:gd name="connsiteX109" fmla="*/ 273946 w 547089"/>
              <a:gd name="connsiteY109" fmla="*/ 61530 h 547089"/>
              <a:gd name="connsiteX110" fmla="*/ 248304 w 547089"/>
              <a:gd name="connsiteY110" fmla="*/ 87302 h 547089"/>
              <a:gd name="connsiteX111" fmla="*/ 273946 w 547089"/>
              <a:gd name="connsiteY111" fmla="*/ 113074 h 547089"/>
              <a:gd name="connsiteX112" fmla="*/ 298787 w 547089"/>
              <a:gd name="connsiteY112" fmla="*/ 87302 h 547089"/>
              <a:gd name="connsiteX113" fmla="*/ 285164 w 547089"/>
              <a:gd name="connsiteY113" fmla="*/ 64752 h 547089"/>
              <a:gd name="connsiteX114" fmla="*/ 273946 w 547089"/>
              <a:gd name="connsiteY114" fmla="*/ 61530 h 547089"/>
              <a:gd name="connsiteX115" fmla="*/ 273946 w 547089"/>
              <a:gd name="connsiteY115" fmla="*/ 47839 h 547089"/>
              <a:gd name="connsiteX116" fmla="*/ 291575 w 547089"/>
              <a:gd name="connsiteY116" fmla="*/ 51866 h 547089"/>
              <a:gd name="connsiteX117" fmla="*/ 313210 w 547089"/>
              <a:gd name="connsiteY117" fmla="*/ 87302 h 547089"/>
              <a:gd name="connsiteX118" fmla="*/ 273946 w 547089"/>
              <a:gd name="connsiteY118" fmla="*/ 127168 h 547089"/>
              <a:gd name="connsiteX119" fmla="*/ 233880 w 547089"/>
              <a:gd name="connsiteY119" fmla="*/ 87302 h 547089"/>
              <a:gd name="connsiteX120" fmla="*/ 273946 w 547089"/>
              <a:gd name="connsiteY120" fmla="*/ 47839 h 547089"/>
              <a:gd name="connsiteX121" fmla="*/ 273946 w 547089"/>
              <a:gd name="connsiteY121" fmla="*/ 14080 h 547089"/>
              <a:gd name="connsiteX122" fmla="*/ 160672 w 547089"/>
              <a:gd name="connsiteY122" fmla="*/ 127118 h 547089"/>
              <a:gd name="connsiteX123" fmla="*/ 197627 w 547089"/>
              <a:gd name="connsiteY123" fmla="*/ 210388 h 547089"/>
              <a:gd name="connsiteX124" fmla="*/ 197627 w 547089"/>
              <a:gd name="connsiteY124" fmla="*/ 179815 h 547089"/>
              <a:gd name="connsiteX125" fmla="*/ 246230 w 547089"/>
              <a:gd name="connsiteY125" fmla="*/ 131141 h 547089"/>
              <a:gd name="connsiteX126" fmla="*/ 301261 w 547089"/>
              <a:gd name="connsiteY126" fmla="*/ 131141 h 547089"/>
              <a:gd name="connsiteX127" fmla="*/ 349864 w 547089"/>
              <a:gd name="connsiteY127" fmla="*/ 179815 h 547089"/>
              <a:gd name="connsiteX128" fmla="*/ 349864 w 547089"/>
              <a:gd name="connsiteY128" fmla="*/ 210388 h 547089"/>
              <a:gd name="connsiteX129" fmla="*/ 386819 w 547089"/>
              <a:gd name="connsiteY129" fmla="*/ 127118 h 547089"/>
              <a:gd name="connsiteX130" fmla="*/ 325362 w 547089"/>
              <a:gd name="connsiteY130" fmla="*/ 26550 h 547089"/>
              <a:gd name="connsiteX131" fmla="*/ 273946 w 547089"/>
              <a:gd name="connsiteY131" fmla="*/ 14080 h 547089"/>
              <a:gd name="connsiteX132" fmla="*/ 273946 w 547089"/>
              <a:gd name="connsiteY132" fmla="*/ 0 h 547089"/>
              <a:gd name="connsiteX133" fmla="*/ 332190 w 547089"/>
              <a:gd name="connsiteY133" fmla="*/ 13677 h 547089"/>
              <a:gd name="connsiteX134" fmla="*/ 400878 w 547089"/>
              <a:gd name="connsiteY134" fmla="*/ 127118 h 547089"/>
              <a:gd name="connsiteX135" fmla="*/ 280775 w 547089"/>
              <a:gd name="connsiteY135" fmla="*/ 254236 h 547089"/>
              <a:gd name="connsiteX136" fmla="*/ 280775 w 547089"/>
              <a:gd name="connsiteY136" fmla="*/ 270326 h 547089"/>
              <a:gd name="connsiteX137" fmla="*/ 293629 w 547089"/>
              <a:gd name="connsiteY137" fmla="*/ 289233 h 547089"/>
              <a:gd name="connsiteX138" fmla="*/ 292022 w 547089"/>
              <a:gd name="connsiteY138" fmla="*/ 297279 h 547089"/>
              <a:gd name="connsiteX139" fmla="*/ 327370 w 547089"/>
              <a:gd name="connsiteY139" fmla="*/ 332678 h 547089"/>
              <a:gd name="connsiteX140" fmla="*/ 420158 w 547089"/>
              <a:gd name="connsiteY140" fmla="*/ 292854 h 547089"/>
              <a:gd name="connsiteX141" fmla="*/ 478000 w 547089"/>
              <a:gd name="connsiteY141" fmla="*/ 306933 h 547089"/>
              <a:gd name="connsiteX142" fmla="*/ 547089 w 547089"/>
              <a:gd name="connsiteY142" fmla="*/ 419971 h 547089"/>
              <a:gd name="connsiteX143" fmla="*/ 420158 w 547089"/>
              <a:gd name="connsiteY143" fmla="*/ 547089 h 547089"/>
              <a:gd name="connsiteX144" fmla="*/ 292825 w 547089"/>
              <a:gd name="connsiteY144" fmla="*/ 419971 h 547089"/>
              <a:gd name="connsiteX145" fmla="*/ 318533 w 547089"/>
              <a:gd name="connsiteY145" fmla="*/ 343540 h 547089"/>
              <a:gd name="connsiteX146" fmla="*/ 281980 w 547089"/>
              <a:gd name="connsiteY146" fmla="*/ 306933 h 547089"/>
              <a:gd name="connsiteX147" fmla="*/ 273545 w 547089"/>
              <a:gd name="connsiteY147" fmla="*/ 309347 h 547089"/>
              <a:gd name="connsiteX148" fmla="*/ 265511 w 547089"/>
              <a:gd name="connsiteY148" fmla="*/ 307335 h 547089"/>
              <a:gd name="connsiteX149" fmla="*/ 228958 w 547089"/>
              <a:gd name="connsiteY149" fmla="*/ 343540 h 547089"/>
              <a:gd name="connsiteX150" fmla="*/ 254264 w 547089"/>
              <a:gd name="connsiteY150" fmla="*/ 419971 h 547089"/>
              <a:gd name="connsiteX151" fmla="*/ 127333 w 547089"/>
              <a:gd name="connsiteY151" fmla="*/ 547089 h 547089"/>
              <a:gd name="connsiteX152" fmla="*/ 0 w 547089"/>
              <a:gd name="connsiteY152" fmla="*/ 419971 h 547089"/>
              <a:gd name="connsiteX153" fmla="*/ 127333 w 547089"/>
              <a:gd name="connsiteY153" fmla="*/ 292854 h 547089"/>
              <a:gd name="connsiteX154" fmla="*/ 185577 w 547089"/>
              <a:gd name="connsiteY154" fmla="*/ 306933 h 547089"/>
              <a:gd name="connsiteX155" fmla="*/ 219719 w 547089"/>
              <a:gd name="connsiteY155" fmla="*/ 332678 h 547089"/>
              <a:gd name="connsiteX156" fmla="*/ 255469 w 547089"/>
              <a:gd name="connsiteY156" fmla="*/ 297279 h 547089"/>
              <a:gd name="connsiteX157" fmla="*/ 253461 w 547089"/>
              <a:gd name="connsiteY157" fmla="*/ 289233 h 547089"/>
              <a:gd name="connsiteX158" fmla="*/ 266716 w 547089"/>
              <a:gd name="connsiteY158" fmla="*/ 270326 h 547089"/>
              <a:gd name="connsiteX159" fmla="*/ 266716 w 547089"/>
              <a:gd name="connsiteY159" fmla="*/ 254236 h 547089"/>
              <a:gd name="connsiteX160" fmla="*/ 146614 w 547089"/>
              <a:gd name="connsiteY160" fmla="*/ 127118 h 547089"/>
              <a:gd name="connsiteX161" fmla="*/ 273946 w 547089"/>
              <a:gd name="connsiteY161" fmla="*/ 0 h 54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547089" h="547089">
                <a:moveTo>
                  <a:pt x="392844" y="438073"/>
                </a:moveTo>
                <a:cubicBezTo>
                  <a:pt x="373162" y="438073"/>
                  <a:pt x="357898" y="453762"/>
                  <a:pt x="357898" y="473071"/>
                </a:cubicBezTo>
                <a:lnTo>
                  <a:pt x="357898" y="513700"/>
                </a:lnTo>
                <a:cubicBezTo>
                  <a:pt x="357898" y="513700"/>
                  <a:pt x="357898" y="514103"/>
                  <a:pt x="357898" y="514103"/>
                </a:cubicBezTo>
                <a:cubicBezTo>
                  <a:pt x="362316" y="517321"/>
                  <a:pt x="366735" y="520137"/>
                  <a:pt x="371957" y="522550"/>
                </a:cubicBezTo>
                <a:lnTo>
                  <a:pt x="371957" y="489564"/>
                </a:lnTo>
                <a:cubicBezTo>
                  <a:pt x="371957" y="485541"/>
                  <a:pt x="375170" y="482323"/>
                  <a:pt x="379187" y="482323"/>
                </a:cubicBezTo>
                <a:cubicBezTo>
                  <a:pt x="382802" y="482323"/>
                  <a:pt x="386015" y="485541"/>
                  <a:pt x="386015" y="489564"/>
                </a:cubicBezTo>
                <a:lnTo>
                  <a:pt x="386015" y="526171"/>
                </a:lnTo>
                <a:cubicBezTo>
                  <a:pt x="386015" y="526975"/>
                  <a:pt x="386015" y="527378"/>
                  <a:pt x="386015" y="527780"/>
                </a:cubicBezTo>
                <a:cubicBezTo>
                  <a:pt x="396459" y="530998"/>
                  <a:pt x="408108" y="533009"/>
                  <a:pt x="420158" y="533009"/>
                </a:cubicBezTo>
                <a:cubicBezTo>
                  <a:pt x="431807" y="533009"/>
                  <a:pt x="443054" y="531400"/>
                  <a:pt x="453498" y="528182"/>
                </a:cubicBezTo>
                <a:cubicBezTo>
                  <a:pt x="453498" y="527378"/>
                  <a:pt x="453498" y="526975"/>
                  <a:pt x="453498" y="526171"/>
                </a:cubicBezTo>
                <a:lnTo>
                  <a:pt x="453498" y="489564"/>
                </a:lnTo>
                <a:cubicBezTo>
                  <a:pt x="453498" y="485541"/>
                  <a:pt x="456310" y="482323"/>
                  <a:pt x="460326" y="482323"/>
                </a:cubicBezTo>
                <a:cubicBezTo>
                  <a:pt x="464343" y="482323"/>
                  <a:pt x="467557" y="485541"/>
                  <a:pt x="467557" y="489564"/>
                </a:cubicBezTo>
                <a:lnTo>
                  <a:pt x="467557" y="522550"/>
                </a:lnTo>
                <a:cubicBezTo>
                  <a:pt x="472377" y="520137"/>
                  <a:pt x="477599" y="517321"/>
                  <a:pt x="482017" y="514505"/>
                </a:cubicBezTo>
                <a:cubicBezTo>
                  <a:pt x="482017" y="514103"/>
                  <a:pt x="482017" y="514103"/>
                  <a:pt x="482017" y="514103"/>
                </a:cubicBezTo>
                <a:lnTo>
                  <a:pt x="482017" y="473071"/>
                </a:lnTo>
                <a:cubicBezTo>
                  <a:pt x="482017" y="453762"/>
                  <a:pt x="466352" y="438073"/>
                  <a:pt x="447071" y="438073"/>
                </a:cubicBezTo>
                <a:close/>
                <a:moveTo>
                  <a:pt x="100019" y="438073"/>
                </a:moveTo>
                <a:cubicBezTo>
                  <a:pt x="80738" y="438073"/>
                  <a:pt x="65072" y="453762"/>
                  <a:pt x="65072" y="473071"/>
                </a:cubicBezTo>
                <a:lnTo>
                  <a:pt x="65072" y="513700"/>
                </a:lnTo>
                <a:cubicBezTo>
                  <a:pt x="65072" y="513700"/>
                  <a:pt x="65072" y="514103"/>
                  <a:pt x="65072" y="514103"/>
                </a:cubicBezTo>
                <a:cubicBezTo>
                  <a:pt x="69491" y="517321"/>
                  <a:pt x="74311" y="520137"/>
                  <a:pt x="79533" y="522550"/>
                </a:cubicBezTo>
                <a:lnTo>
                  <a:pt x="79533" y="489564"/>
                </a:lnTo>
                <a:cubicBezTo>
                  <a:pt x="79533" y="485541"/>
                  <a:pt x="82345" y="482323"/>
                  <a:pt x="86361" y="482323"/>
                </a:cubicBezTo>
                <a:cubicBezTo>
                  <a:pt x="90378" y="482323"/>
                  <a:pt x="93592" y="485541"/>
                  <a:pt x="93592" y="489564"/>
                </a:cubicBezTo>
                <a:lnTo>
                  <a:pt x="93592" y="526171"/>
                </a:lnTo>
                <a:cubicBezTo>
                  <a:pt x="93592" y="526975"/>
                  <a:pt x="93592" y="527378"/>
                  <a:pt x="93592" y="527780"/>
                </a:cubicBezTo>
                <a:cubicBezTo>
                  <a:pt x="104437" y="530998"/>
                  <a:pt x="115684" y="533009"/>
                  <a:pt x="127333" y="533009"/>
                </a:cubicBezTo>
                <a:cubicBezTo>
                  <a:pt x="139383" y="533009"/>
                  <a:pt x="150630" y="531400"/>
                  <a:pt x="161074" y="528182"/>
                </a:cubicBezTo>
                <a:cubicBezTo>
                  <a:pt x="160672" y="527378"/>
                  <a:pt x="160672" y="526975"/>
                  <a:pt x="160672" y="526171"/>
                </a:cubicBezTo>
                <a:lnTo>
                  <a:pt x="160672" y="489564"/>
                </a:lnTo>
                <a:cubicBezTo>
                  <a:pt x="160672" y="485541"/>
                  <a:pt x="163886" y="482323"/>
                  <a:pt x="167903" y="482323"/>
                </a:cubicBezTo>
                <a:cubicBezTo>
                  <a:pt x="171518" y="482323"/>
                  <a:pt x="175133" y="485541"/>
                  <a:pt x="175133" y="489564"/>
                </a:cubicBezTo>
                <a:lnTo>
                  <a:pt x="175133" y="522550"/>
                </a:lnTo>
                <a:cubicBezTo>
                  <a:pt x="179953" y="520137"/>
                  <a:pt x="185175" y="517321"/>
                  <a:pt x="189192" y="514505"/>
                </a:cubicBezTo>
                <a:cubicBezTo>
                  <a:pt x="189192" y="514103"/>
                  <a:pt x="189192" y="514103"/>
                  <a:pt x="189192" y="514103"/>
                </a:cubicBezTo>
                <a:lnTo>
                  <a:pt x="189192" y="473071"/>
                </a:lnTo>
                <a:cubicBezTo>
                  <a:pt x="189192" y="453762"/>
                  <a:pt x="173928" y="438073"/>
                  <a:pt x="154647" y="438073"/>
                </a:cubicBezTo>
                <a:close/>
                <a:moveTo>
                  <a:pt x="420405" y="354613"/>
                </a:moveTo>
                <a:cubicBezTo>
                  <a:pt x="406311" y="354613"/>
                  <a:pt x="394633" y="365831"/>
                  <a:pt x="394633" y="379854"/>
                </a:cubicBezTo>
                <a:cubicBezTo>
                  <a:pt x="394633" y="393877"/>
                  <a:pt x="406311" y="405096"/>
                  <a:pt x="420405" y="405096"/>
                </a:cubicBezTo>
                <a:cubicBezTo>
                  <a:pt x="434499" y="405096"/>
                  <a:pt x="446177" y="393877"/>
                  <a:pt x="446177" y="379854"/>
                </a:cubicBezTo>
                <a:cubicBezTo>
                  <a:pt x="446177" y="370639"/>
                  <a:pt x="440539" y="361825"/>
                  <a:pt x="432083" y="357418"/>
                </a:cubicBezTo>
                <a:cubicBezTo>
                  <a:pt x="428459" y="355815"/>
                  <a:pt x="424432" y="354613"/>
                  <a:pt x="420405" y="354613"/>
                </a:cubicBezTo>
                <a:close/>
                <a:moveTo>
                  <a:pt x="128255" y="354613"/>
                </a:moveTo>
                <a:cubicBezTo>
                  <a:pt x="114232" y="354613"/>
                  <a:pt x="103014" y="365831"/>
                  <a:pt x="103014" y="379854"/>
                </a:cubicBezTo>
                <a:cubicBezTo>
                  <a:pt x="103014" y="393877"/>
                  <a:pt x="114232" y="405096"/>
                  <a:pt x="128255" y="405096"/>
                </a:cubicBezTo>
                <a:cubicBezTo>
                  <a:pt x="142278" y="405096"/>
                  <a:pt x="153897" y="393877"/>
                  <a:pt x="153897" y="379854"/>
                </a:cubicBezTo>
                <a:cubicBezTo>
                  <a:pt x="153897" y="370639"/>
                  <a:pt x="148288" y="361825"/>
                  <a:pt x="139874" y="357418"/>
                </a:cubicBezTo>
                <a:cubicBezTo>
                  <a:pt x="136268" y="355815"/>
                  <a:pt x="132262" y="354613"/>
                  <a:pt x="128255" y="354613"/>
                </a:cubicBezTo>
                <a:close/>
                <a:moveTo>
                  <a:pt x="420405" y="340189"/>
                </a:moveTo>
                <a:cubicBezTo>
                  <a:pt x="426848" y="340189"/>
                  <a:pt x="432888" y="341792"/>
                  <a:pt x="438928" y="344596"/>
                </a:cubicBezTo>
                <a:cubicBezTo>
                  <a:pt x="451814" y="351408"/>
                  <a:pt x="460270" y="365030"/>
                  <a:pt x="460270" y="379854"/>
                </a:cubicBezTo>
                <a:cubicBezTo>
                  <a:pt x="460270" y="401490"/>
                  <a:pt x="442552" y="419520"/>
                  <a:pt x="420405" y="419520"/>
                </a:cubicBezTo>
                <a:cubicBezTo>
                  <a:pt x="398660" y="419520"/>
                  <a:pt x="380942" y="401490"/>
                  <a:pt x="380942" y="379854"/>
                </a:cubicBezTo>
                <a:cubicBezTo>
                  <a:pt x="380942" y="358219"/>
                  <a:pt x="398660" y="340189"/>
                  <a:pt x="420405" y="340189"/>
                </a:cubicBezTo>
                <a:close/>
                <a:moveTo>
                  <a:pt x="128255" y="340189"/>
                </a:moveTo>
                <a:cubicBezTo>
                  <a:pt x="134265" y="340189"/>
                  <a:pt x="140676" y="341792"/>
                  <a:pt x="146285" y="344596"/>
                </a:cubicBezTo>
                <a:cubicBezTo>
                  <a:pt x="159507" y="351408"/>
                  <a:pt x="167920" y="365030"/>
                  <a:pt x="167920" y="379854"/>
                </a:cubicBezTo>
                <a:cubicBezTo>
                  <a:pt x="167920" y="401490"/>
                  <a:pt x="150291" y="419520"/>
                  <a:pt x="128255" y="419520"/>
                </a:cubicBezTo>
                <a:cubicBezTo>
                  <a:pt x="106620" y="419520"/>
                  <a:pt x="88590" y="401490"/>
                  <a:pt x="88590" y="379854"/>
                </a:cubicBezTo>
                <a:cubicBezTo>
                  <a:pt x="88590" y="358219"/>
                  <a:pt x="106620" y="340189"/>
                  <a:pt x="128255" y="340189"/>
                </a:cubicBezTo>
                <a:close/>
                <a:moveTo>
                  <a:pt x="420158" y="306933"/>
                </a:moveTo>
                <a:cubicBezTo>
                  <a:pt x="357898" y="306933"/>
                  <a:pt x="306884" y="357619"/>
                  <a:pt x="306884" y="419971"/>
                </a:cubicBezTo>
                <a:cubicBezTo>
                  <a:pt x="306884" y="452958"/>
                  <a:pt x="320943" y="482323"/>
                  <a:pt x="343437" y="503241"/>
                </a:cubicBezTo>
                <a:lnTo>
                  <a:pt x="343437" y="473071"/>
                </a:lnTo>
                <a:cubicBezTo>
                  <a:pt x="343437" y="445717"/>
                  <a:pt x="365530" y="423994"/>
                  <a:pt x="392844" y="423994"/>
                </a:cubicBezTo>
                <a:lnTo>
                  <a:pt x="447071" y="423994"/>
                </a:lnTo>
                <a:cubicBezTo>
                  <a:pt x="474385" y="423994"/>
                  <a:pt x="496076" y="445717"/>
                  <a:pt x="496076" y="473071"/>
                </a:cubicBezTo>
                <a:lnTo>
                  <a:pt x="496076" y="503241"/>
                </a:lnTo>
                <a:cubicBezTo>
                  <a:pt x="518972" y="482726"/>
                  <a:pt x="532629" y="452958"/>
                  <a:pt x="532629" y="419971"/>
                </a:cubicBezTo>
                <a:cubicBezTo>
                  <a:pt x="532629" y="377733"/>
                  <a:pt x="508930" y="339115"/>
                  <a:pt x="471573" y="319404"/>
                </a:cubicBezTo>
                <a:cubicBezTo>
                  <a:pt x="455506" y="311358"/>
                  <a:pt x="438234" y="306933"/>
                  <a:pt x="420158" y="306933"/>
                </a:cubicBezTo>
                <a:close/>
                <a:moveTo>
                  <a:pt x="127333" y="306933"/>
                </a:moveTo>
                <a:cubicBezTo>
                  <a:pt x="65072" y="306933"/>
                  <a:pt x="14461" y="357619"/>
                  <a:pt x="14461" y="419971"/>
                </a:cubicBezTo>
                <a:cubicBezTo>
                  <a:pt x="14461" y="452958"/>
                  <a:pt x="28519" y="482323"/>
                  <a:pt x="51014" y="503241"/>
                </a:cubicBezTo>
                <a:lnTo>
                  <a:pt x="51014" y="473071"/>
                </a:lnTo>
                <a:cubicBezTo>
                  <a:pt x="51014" y="445717"/>
                  <a:pt x="72704" y="423994"/>
                  <a:pt x="100019" y="423994"/>
                </a:cubicBezTo>
                <a:lnTo>
                  <a:pt x="154647" y="423994"/>
                </a:lnTo>
                <a:cubicBezTo>
                  <a:pt x="181560" y="423994"/>
                  <a:pt x="203652" y="445717"/>
                  <a:pt x="203652" y="473071"/>
                </a:cubicBezTo>
                <a:lnTo>
                  <a:pt x="203652" y="503241"/>
                </a:lnTo>
                <a:cubicBezTo>
                  <a:pt x="225745" y="482726"/>
                  <a:pt x="240205" y="452958"/>
                  <a:pt x="240205" y="419971"/>
                </a:cubicBezTo>
                <a:cubicBezTo>
                  <a:pt x="240205" y="377733"/>
                  <a:pt x="216908" y="339115"/>
                  <a:pt x="178748" y="319404"/>
                </a:cubicBezTo>
                <a:cubicBezTo>
                  <a:pt x="162681" y="311358"/>
                  <a:pt x="145409" y="306933"/>
                  <a:pt x="127333" y="306933"/>
                </a:cubicBezTo>
                <a:close/>
                <a:moveTo>
                  <a:pt x="246230" y="145220"/>
                </a:moveTo>
                <a:cubicBezTo>
                  <a:pt x="227351" y="145220"/>
                  <a:pt x="211284" y="160909"/>
                  <a:pt x="211284" y="179815"/>
                </a:cubicBezTo>
                <a:lnTo>
                  <a:pt x="211284" y="220445"/>
                </a:lnTo>
                <a:cubicBezTo>
                  <a:pt x="211284" y="220847"/>
                  <a:pt x="211284" y="221249"/>
                  <a:pt x="211284" y="221249"/>
                </a:cubicBezTo>
                <a:cubicBezTo>
                  <a:pt x="216104" y="224065"/>
                  <a:pt x="220925" y="226881"/>
                  <a:pt x="225745" y="229295"/>
                </a:cubicBezTo>
                <a:lnTo>
                  <a:pt x="225745" y="196711"/>
                </a:lnTo>
                <a:cubicBezTo>
                  <a:pt x="225745" y="192688"/>
                  <a:pt x="228958" y="189470"/>
                  <a:pt x="232975" y="189470"/>
                </a:cubicBezTo>
                <a:cubicBezTo>
                  <a:pt x="236992" y="189470"/>
                  <a:pt x="239804" y="192688"/>
                  <a:pt x="239804" y="196711"/>
                </a:cubicBezTo>
                <a:lnTo>
                  <a:pt x="239804" y="233720"/>
                </a:lnTo>
                <a:cubicBezTo>
                  <a:pt x="239804" y="234122"/>
                  <a:pt x="239804" y="234122"/>
                  <a:pt x="239804" y="234927"/>
                </a:cubicBezTo>
                <a:cubicBezTo>
                  <a:pt x="250649" y="238145"/>
                  <a:pt x="261896" y="240156"/>
                  <a:pt x="273946" y="240156"/>
                </a:cubicBezTo>
                <a:cubicBezTo>
                  <a:pt x="285193" y="240156"/>
                  <a:pt x="296441" y="238145"/>
                  <a:pt x="307688" y="234927"/>
                </a:cubicBezTo>
                <a:cubicBezTo>
                  <a:pt x="307286" y="234524"/>
                  <a:pt x="306884" y="234122"/>
                  <a:pt x="306884" y="233720"/>
                </a:cubicBezTo>
                <a:lnTo>
                  <a:pt x="306884" y="196711"/>
                </a:lnTo>
                <a:cubicBezTo>
                  <a:pt x="306884" y="192688"/>
                  <a:pt x="310098" y="189470"/>
                  <a:pt x="314115" y="189470"/>
                </a:cubicBezTo>
                <a:cubicBezTo>
                  <a:pt x="318131" y="189470"/>
                  <a:pt x="321345" y="192688"/>
                  <a:pt x="321345" y="196711"/>
                </a:cubicBezTo>
                <a:lnTo>
                  <a:pt x="321345" y="229295"/>
                </a:lnTo>
                <a:cubicBezTo>
                  <a:pt x="326165" y="227283"/>
                  <a:pt x="330985" y="224468"/>
                  <a:pt x="335805" y="221652"/>
                </a:cubicBezTo>
                <a:cubicBezTo>
                  <a:pt x="335805" y="221249"/>
                  <a:pt x="335805" y="221249"/>
                  <a:pt x="335805" y="221249"/>
                </a:cubicBezTo>
                <a:lnTo>
                  <a:pt x="335805" y="179815"/>
                </a:lnTo>
                <a:cubicBezTo>
                  <a:pt x="335805" y="160909"/>
                  <a:pt x="320140" y="145220"/>
                  <a:pt x="301261" y="145220"/>
                </a:cubicBezTo>
                <a:close/>
                <a:moveTo>
                  <a:pt x="273946" y="61530"/>
                </a:moveTo>
                <a:cubicBezTo>
                  <a:pt x="259522" y="61530"/>
                  <a:pt x="248304" y="73208"/>
                  <a:pt x="248304" y="87302"/>
                </a:cubicBezTo>
                <a:cubicBezTo>
                  <a:pt x="248304" y="101396"/>
                  <a:pt x="259522" y="113074"/>
                  <a:pt x="273946" y="113074"/>
                </a:cubicBezTo>
                <a:cubicBezTo>
                  <a:pt x="287568" y="113074"/>
                  <a:pt x="298787" y="101396"/>
                  <a:pt x="298787" y="87302"/>
                </a:cubicBezTo>
                <a:cubicBezTo>
                  <a:pt x="298787" y="77638"/>
                  <a:pt x="293979" y="68779"/>
                  <a:pt x="285164" y="64752"/>
                </a:cubicBezTo>
                <a:cubicBezTo>
                  <a:pt x="281558" y="62738"/>
                  <a:pt x="277952" y="61530"/>
                  <a:pt x="273946" y="61530"/>
                </a:cubicBezTo>
                <a:close/>
                <a:moveTo>
                  <a:pt x="273946" y="47839"/>
                </a:moveTo>
                <a:cubicBezTo>
                  <a:pt x="279956" y="47839"/>
                  <a:pt x="286366" y="49047"/>
                  <a:pt x="291575" y="51866"/>
                </a:cubicBezTo>
                <a:cubicBezTo>
                  <a:pt x="304797" y="58712"/>
                  <a:pt x="313210" y="72403"/>
                  <a:pt x="313210" y="87302"/>
                </a:cubicBezTo>
                <a:cubicBezTo>
                  <a:pt x="313210" y="109047"/>
                  <a:pt x="295181" y="127168"/>
                  <a:pt x="273946" y="127168"/>
                </a:cubicBezTo>
                <a:cubicBezTo>
                  <a:pt x="251910" y="127168"/>
                  <a:pt x="233880" y="109047"/>
                  <a:pt x="233880" y="87302"/>
                </a:cubicBezTo>
                <a:cubicBezTo>
                  <a:pt x="233880" y="65155"/>
                  <a:pt x="251910" y="47839"/>
                  <a:pt x="273946" y="47839"/>
                </a:cubicBezTo>
                <a:close/>
                <a:moveTo>
                  <a:pt x="273946" y="14080"/>
                </a:moveTo>
                <a:cubicBezTo>
                  <a:pt x="211284" y="14080"/>
                  <a:pt x="160672" y="64766"/>
                  <a:pt x="160672" y="127118"/>
                </a:cubicBezTo>
                <a:cubicBezTo>
                  <a:pt x="160672" y="159702"/>
                  <a:pt x="174731" y="189470"/>
                  <a:pt x="197627" y="210388"/>
                </a:cubicBezTo>
                <a:lnTo>
                  <a:pt x="197627" y="179815"/>
                </a:lnTo>
                <a:cubicBezTo>
                  <a:pt x="197627" y="152863"/>
                  <a:pt x="219318" y="131141"/>
                  <a:pt x="246230" y="131141"/>
                </a:cubicBezTo>
                <a:lnTo>
                  <a:pt x="301261" y="131141"/>
                </a:lnTo>
                <a:cubicBezTo>
                  <a:pt x="328173" y="131141"/>
                  <a:pt x="349864" y="152863"/>
                  <a:pt x="349864" y="179815"/>
                </a:cubicBezTo>
                <a:lnTo>
                  <a:pt x="349864" y="210388"/>
                </a:lnTo>
                <a:cubicBezTo>
                  <a:pt x="372358" y="189470"/>
                  <a:pt x="386819" y="159702"/>
                  <a:pt x="386819" y="127118"/>
                </a:cubicBezTo>
                <a:cubicBezTo>
                  <a:pt x="386819" y="84477"/>
                  <a:pt x="363120" y="45859"/>
                  <a:pt x="325362" y="26550"/>
                </a:cubicBezTo>
                <a:cubicBezTo>
                  <a:pt x="309294" y="18505"/>
                  <a:pt x="292022" y="14080"/>
                  <a:pt x="273946" y="14080"/>
                </a:cubicBezTo>
                <a:close/>
                <a:moveTo>
                  <a:pt x="273946" y="0"/>
                </a:moveTo>
                <a:cubicBezTo>
                  <a:pt x="294030" y="0"/>
                  <a:pt x="314115" y="4425"/>
                  <a:pt x="332190" y="13677"/>
                </a:cubicBezTo>
                <a:cubicBezTo>
                  <a:pt x="374367" y="35802"/>
                  <a:pt x="400878" y="79248"/>
                  <a:pt x="400878" y="127118"/>
                </a:cubicBezTo>
                <a:cubicBezTo>
                  <a:pt x="400878" y="194699"/>
                  <a:pt x="347856" y="250615"/>
                  <a:pt x="280775" y="254236"/>
                </a:cubicBezTo>
                <a:lnTo>
                  <a:pt x="280775" y="270326"/>
                </a:lnTo>
                <a:cubicBezTo>
                  <a:pt x="288407" y="273545"/>
                  <a:pt x="293629" y="280785"/>
                  <a:pt x="293629" y="289233"/>
                </a:cubicBezTo>
                <a:cubicBezTo>
                  <a:pt x="293629" y="292049"/>
                  <a:pt x="292825" y="294463"/>
                  <a:pt x="292022" y="297279"/>
                </a:cubicBezTo>
                <a:lnTo>
                  <a:pt x="327370" y="332678"/>
                </a:lnTo>
                <a:cubicBezTo>
                  <a:pt x="350668" y="308140"/>
                  <a:pt x="383605" y="292854"/>
                  <a:pt x="420158" y="292854"/>
                </a:cubicBezTo>
                <a:cubicBezTo>
                  <a:pt x="439841" y="292854"/>
                  <a:pt x="460326" y="297681"/>
                  <a:pt x="478000" y="306933"/>
                </a:cubicBezTo>
                <a:cubicBezTo>
                  <a:pt x="520579" y="329058"/>
                  <a:pt x="547089" y="372503"/>
                  <a:pt x="547089" y="419971"/>
                </a:cubicBezTo>
                <a:cubicBezTo>
                  <a:pt x="547089" y="490369"/>
                  <a:pt x="490051" y="547089"/>
                  <a:pt x="420158" y="547089"/>
                </a:cubicBezTo>
                <a:cubicBezTo>
                  <a:pt x="349462" y="547089"/>
                  <a:pt x="292825" y="490369"/>
                  <a:pt x="292825" y="419971"/>
                </a:cubicBezTo>
                <a:cubicBezTo>
                  <a:pt x="292825" y="391410"/>
                  <a:pt x="302466" y="364860"/>
                  <a:pt x="318533" y="343540"/>
                </a:cubicBezTo>
                <a:lnTo>
                  <a:pt x="281980" y="306933"/>
                </a:lnTo>
                <a:cubicBezTo>
                  <a:pt x="279168" y="308140"/>
                  <a:pt x="276758" y="309347"/>
                  <a:pt x="273545" y="309347"/>
                </a:cubicBezTo>
                <a:cubicBezTo>
                  <a:pt x="270331" y="309347"/>
                  <a:pt x="267921" y="308140"/>
                  <a:pt x="265511" y="307335"/>
                </a:cubicBezTo>
                <a:lnTo>
                  <a:pt x="228958" y="343540"/>
                </a:lnTo>
                <a:cubicBezTo>
                  <a:pt x="245427" y="365262"/>
                  <a:pt x="254264" y="391812"/>
                  <a:pt x="254264" y="419971"/>
                </a:cubicBezTo>
                <a:cubicBezTo>
                  <a:pt x="254264" y="490369"/>
                  <a:pt x="197627" y="547089"/>
                  <a:pt x="127333" y="547089"/>
                </a:cubicBezTo>
                <a:cubicBezTo>
                  <a:pt x="57039" y="547089"/>
                  <a:pt x="0" y="490369"/>
                  <a:pt x="0" y="419971"/>
                </a:cubicBezTo>
                <a:cubicBezTo>
                  <a:pt x="0" y="349976"/>
                  <a:pt x="57039" y="292854"/>
                  <a:pt x="127333" y="292854"/>
                </a:cubicBezTo>
                <a:cubicBezTo>
                  <a:pt x="147417" y="292854"/>
                  <a:pt x="167903" y="297681"/>
                  <a:pt x="185577" y="306933"/>
                </a:cubicBezTo>
                <a:cubicBezTo>
                  <a:pt x="198832" y="313369"/>
                  <a:pt x="210079" y="322622"/>
                  <a:pt x="219719" y="332678"/>
                </a:cubicBezTo>
                <a:lnTo>
                  <a:pt x="255469" y="297279"/>
                </a:lnTo>
                <a:cubicBezTo>
                  <a:pt x="254264" y="294463"/>
                  <a:pt x="253461" y="292049"/>
                  <a:pt x="253461" y="289233"/>
                </a:cubicBezTo>
                <a:cubicBezTo>
                  <a:pt x="253461" y="280383"/>
                  <a:pt x="259084" y="273142"/>
                  <a:pt x="266716" y="270326"/>
                </a:cubicBezTo>
                <a:lnTo>
                  <a:pt x="266716" y="254236"/>
                </a:lnTo>
                <a:cubicBezTo>
                  <a:pt x="200037" y="250615"/>
                  <a:pt x="146614" y="194699"/>
                  <a:pt x="146614" y="127118"/>
                </a:cubicBezTo>
                <a:cubicBezTo>
                  <a:pt x="146614" y="56720"/>
                  <a:pt x="203652" y="0"/>
                  <a:pt x="273946" y="0"/>
                </a:cubicBezTo>
                <a:close/>
              </a:path>
            </a:pathLst>
          </a:custGeom>
          <a:solidFill>
            <a:schemeClr val="bg1"/>
          </a:solidFill>
          <a:ln>
            <a:noFill/>
          </a:ln>
          <a:effectLst/>
        </p:spPr>
        <p:txBody>
          <a:bodyPr wrap="square" anchor="ctr">
            <a:noAutofit/>
          </a:bodyPr>
          <a:lstStyle/>
          <a:p>
            <a:endParaRPr lang="en-US" sz="725" dirty="0">
              <a:latin typeface="Poppins" panose="00000500000000000000" pitchFamily="2" charset="0"/>
            </a:endParaRPr>
          </a:p>
        </p:txBody>
      </p:sp>
    </p:spTree>
    <p:extLst>
      <p:ext uri="{BB962C8B-B14F-4D97-AF65-F5344CB8AC3E}">
        <p14:creationId xmlns:p14="http://schemas.microsoft.com/office/powerpoint/2010/main" val="36808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spc="240" dirty="0">
                <a:latin typeface="Times New Roman" panose="02020603050405020304" pitchFamily="18" charset="0"/>
                <a:cs typeface="Times New Roman" panose="02020603050405020304" pitchFamily="18" charset="0"/>
              </a:rPr>
              <a:t>RELATED TERMINOLOGIES</a:t>
            </a:r>
            <a:r>
              <a:rPr lang="en-US" sz="3600" spc="-135" dirty="0">
                <a:latin typeface="Times New Roman" panose="02020603050405020304" pitchFamily="18" charset="0"/>
                <a:cs typeface="Times New Roman" panose="02020603050405020304" pitchFamily="18" charset="0"/>
              </a:rPr>
              <a:t>		</a:t>
            </a:r>
            <a:r>
              <a:rPr lang="en-US" sz="3600" spc="-135" dirty="0">
                <a:latin typeface="Algerian" panose="04020705040A02060702" pitchFamily="82" charset="0"/>
              </a:rPr>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31</a:t>
            </a:fld>
            <a:endParaRPr lang="en-US"/>
          </a:p>
        </p:txBody>
      </p:sp>
      <p:sp>
        <p:nvSpPr>
          <p:cNvPr id="4" name="TextBox 3">
            <a:extLst>
              <a:ext uri="{FF2B5EF4-FFF2-40B4-BE49-F238E27FC236}">
                <a16:creationId xmlns="" xmlns:a16="http://schemas.microsoft.com/office/drawing/2014/main" id="{D83648CF-BC05-3C29-0F49-83333EA4C360}"/>
              </a:ext>
            </a:extLst>
          </p:cNvPr>
          <p:cNvSpPr txBox="1"/>
          <p:nvPr/>
        </p:nvSpPr>
        <p:spPr>
          <a:xfrm>
            <a:off x="13959205" y="2073275"/>
            <a:ext cx="5008245" cy="646331"/>
          </a:xfrm>
          <a:prstGeom prst="rect">
            <a:avLst/>
          </a:prstGeom>
          <a:noFill/>
        </p:spPr>
        <p:txBody>
          <a:bodyPr wrap="square" rtlCol="0">
            <a:spAutoFit/>
          </a:bodyPr>
          <a:lstStyle/>
          <a:p>
            <a:r>
              <a:rPr lang="en-US" sz="3600" b="1" spc="-135" dirty="0">
                <a:latin typeface="Times New Roman" panose="02020603050405020304" pitchFamily="18" charset="0"/>
                <a:cs typeface="Times New Roman" panose="02020603050405020304" pitchFamily="18" charset="0"/>
              </a:rPr>
              <a:t>Used interchangeably</a:t>
            </a:r>
            <a:endParaRPr lang="en-IN" sz="3600" b="1" dirty="0"/>
          </a:p>
        </p:txBody>
      </p:sp>
      <p:graphicFrame>
        <p:nvGraphicFramePr>
          <p:cNvPr id="6" name="Diagram 5">
            <a:extLst>
              <a:ext uri="{FF2B5EF4-FFF2-40B4-BE49-F238E27FC236}">
                <a16:creationId xmlns="" xmlns:a16="http://schemas.microsoft.com/office/drawing/2014/main" id="{414F8BB9-CC18-3734-C73B-12542F79275B}"/>
              </a:ext>
            </a:extLst>
          </p:cNvPr>
          <p:cNvGraphicFramePr/>
          <p:nvPr>
            <p:extLst>
              <p:ext uri="{D42A27DB-BD31-4B8C-83A1-F6EECF244321}">
                <p14:modId xmlns:p14="http://schemas.microsoft.com/office/powerpoint/2010/main" val="1843308873"/>
              </p:ext>
            </p:extLst>
          </p:nvPr>
        </p:nvGraphicFramePr>
        <p:xfrm>
          <a:off x="3422651" y="3673475"/>
          <a:ext cx="11277600" cy="746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 xmlns:a16="http://schemas.microsoft.com/office/drawing/2014/main" id="{D8B92072-34D1-745A-5C9E-983ED30725F5}"/>
              </a:ext>
            </a:extLst>
          </p:cNvPr>
          <p:cNvSpPr txBox="1"/>
          <p:nvPr/>
        </p:nvSpPr>
        <p:spPr>
          <a:xfrm>
            <a:off x="11576050" y="3902075"/>
            <a:ext cx="6629400" cy="2215991"/>
          </a:xfrm>
          <a:prstGeom prst="rect">
            <a:avLst/>
          </a:prstGeom>
          <a:noFill/>
          <a:ln>
            <a:solidFill>
              <a:srgbClr val="C00000"/>
            </a:solidFill>
          </a:ln>
        </p:spPr>
        <p:txBody>
          <a:bodyPr wrap="square" rtlCol="0">
            <a:spAutoFit/>
          </a:bodyPr>
          <a:lstStyle/>
          <a:p>
            <a:r>
              <a:rPr lang="en-IN" sz="2400" dirty="0">
                <a:solidFill>
                  <a:srgbClr val="C00000"/>
                </a:solidFill>
                <a:latin typeface="Times New Roman" panose="02020603050405020304" pitchFamily="18" charset="0"/>
                <a:ea typeface="Calibri" panose="020F0502020204030204" pitchFamily="34" charset="0"/>
              </a:rPr>
              <a:t>A framework designed to be embedded into an organization's strategy that considers the needs and ways in which to generate value for all organizational stakeholders (such as employees, customers, suppliers, and financiers.</a:t>
            </a:r>
          </a:p>
          <a:p>
            <a:endParaRPr lang="en-IN" dirty="0">
              <a:solidFill>
                <a:srgbClr val="C00000"/>
              </a:solidFill>
            </a:endParaRPr>
          </a:p>
        </p:txBody>
      </p:sp>
      <p:sp>
        <p:nvSpPr>
          <p:cNvPr id="9" name="TextBox 8">
            <a:extLst>
              <a:ext uri="{FF2B5EF4-FFF2-40B4-BE49-F238E27FC236}">
                <a16:creationId xmlns="" xmlns:a16="http://schemas.microsoft.com/office/drawing/2014/main" id="{A60B4F29-A4AB-F1D8-0B95-2C3899608CCC}"/>
              </a:ext>
            </a:extLst>
          </p:cNvPr>
          <p:cNvSpPr txBox="1"/>
          <p:nvPr/>
        </p:nvSpPr>
        <p:spPr>
          <a:xfrm>
            <a:off x="14624050" y="8321675"/>
            <a:ext cx="5257799" cy="3046988"/>
          </a:xfrm>
          <a:prstGeom prst="rect">
            <a:avLst/>
          </a:prstGeom>
          <a:noFill/>
          <a:ln>
            <a:solidFill>
              <a:srgbClr val="CC9900"/>
            </a:solidFill>
          </a:ln>
        </p:spPr>
        <p:txBody>
          <a:bodyPr wrap="square" rtlCol="0">
            <a:spAutoFit/>
          </a:bodyPr>
          <a:lstStyle/>
          <a:p>
            <a:r>
              <a:rPr lang="en-IN" sz="2400" dirty="0">
                <a:solidFill>
                  <a:srgbClr val="CC9900"/>
                </a:solidFill>
                <a:latin typeface="Times New Roman" panose="02020603050405020304" pitchFamily="18" charset="0"/>
                <a:cs typeface="Times New Roman" panose="02020603050405020304" pitchFamily="18" charset="0"/>
              </a:rPr>
              <a:t>It emphasizes the intentionality of investing to achieve specific social or environmental goals, and "Corporate Social Responsibility" (CSR), which refers to a company's broader efforts to be accountable to its stakeholders and to operate in a socially and environmentally responsible manner.</a:t>
            </a:r>
          </a:p>
        </p:txBody>
      </p:sp>
      <p:sp>
        <p:nvSpPr>
          <p:cNvPr id="14" name="TextBox 13">
            <a:extLst>
              <a:ext uri="{FF2B5EF4-FFF2-40B4-BE49-F238E27FC236}">
                <a16:creationId xmlns="" xmlns:a16="http://schemas.microsoft.com/office/drawing/2014/main" id="{FB9F9DD8-97C6-A1C0-F3A4-2C3AE1010FD8}"/>
              </a:ext>
            </a:extLst>
          </p:cNvPr>
          <p:cNvSpPr txBox="1"/>
          <p:nvPr/>
        </p:nvSpPr>
        <p:spPr>
          <a:xfrm>
            <a:off x="832994" y="6797675"/>
            <a:ext cx="5485256" cy="2308324"/>
          </a:xfrm>
          <a:prstGeom prst="rect">
            <a:avLst/>
          </a:prstGeom>
          <a:noFill/>
          <a:ln>
            <a:solidFill>
              <a:schemeClr val="accent3">
                <a:lumMod val="75000"/>
              </a:schemeClr>
            </a:solidFill>
          </a:ln>
        </p:spPr>
        <p:txBody>
          <a:bodyPr wrap="square" rtlCol="0">
            <a:spAutoFit/>
          </a:bodyPr>
          <a:lstStyle/>
          <a:p>
            <a:r>
              <a:rPr lang="en-IN" sz="2400" dirty="0">
                <a:solidFill>
                  <a:schemeClr val="accent3">
                    <a:lumMod val="75000"/>
                  </a:schemeClr>
                </a:solidFill>
                <a:latin typeface="Times New Roman" panose="02020603050405020304" pitchFamily="18" charset="0"/>
                <a:ea typeface="Calibri" panose="020F0502020204030204" pitchFamily="34" charset="0"/>
              </a:rPr>
              <a:t>This term emphasizes the idea that investing should not only focus on financial returns, but also take into account environmental, social, and governance factors that can impact the long-term sustainability and success of a company</a:t>
            </a:r>
            <a:endParaRPr lang="en-IN" sz="2400" dirty="0">
              <a:solidFill>
                <a:schemeClr val="accent3">
                  <a:lumMod val="75000"/>
                </a:schemeClr>
              </a:solidFill>
            </a:endParaRPr>
          </a:p>
        </p:txBody>
      </p:sp>
    </p:spTree>
    <p:extLst>
      <p:ext uri="{BB962C8B-B14F-4D97-AF65-F5344CB8AC3E}">
        <p14:creationId xmlns:p14="http://schemas.microsoft.com/office/powerpoint/2010/main" val="42996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spc="240" dirty="0">
                <a:latin typeface="Times New Roman" panose="02020603050405020304" pitchFamily="18" charset="0"/>
                <a:cs typeface="Times New Roman" panose="02020603050405020304" pitchFamily="18" charset="0"/>
              </a:rPr>
              <a:t>ROAD MAP &amp; MILESTONES</a:t>
            </a:r>
            <a:r>
              <a:rPr lang="en-US" sz="3600" spc="-135" dirty="0">
                <a:latin typeface="Times New Roman" panose="02020603050405020304" pitchFamily="18" charset="0"/>
                <a:cs typeface="Times New Roman" panose="02020603050405020304" pitchFamily="18" charset="0"/>
              </a:rPr>
              <a:t>		</a:t>
            </a:r>
            <a:r>
              <a:rPr lang="en-US" sz="3600" spc="-135" dirty="0">
                <a:latin typeface="Algerian" panose="04020705040A02060702" pitchFamily="82" charset="0"/>
              </a:rPr>
              <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32</a:t>
            </a:fld>
            <a:endParaRPr lang="en-US"/>
          </a:p>
        </p:txBody>
      </p:sp>
      <p:sp>
        <p:nvSpPr>
          <p:cNvPr id="4" name="TextBox 3">
            <a:extLst>
              <a:ext uri="{FF2B5EF4-FFF2-40B4-BE49-F238E27FC236}">
                <a16:creationId xmlns="" xmlns:a16="http://schemas.microsoft.com/office/drawing/2014/main" id="{D83648CF-BC05-3C29-0F49-83333EA4C360}"/>
              </a:ext>
            </a:extLst>
          </p:cNvPr>
          <p:cNvSpPr txBox="1"/>
          <p:nvPr/>
        </p:nvSpPr>
        <p:spPr>
          <a:xfrm>
            <a:off x="13959205" y="2073275"/>
            <a:ext cx="5008245" cy="646331"/>
          </a:xfrm>
          <a:prstGeom prst="rect">
            <a:avLst/>
          </a:prstGeom>
          <a:noFill/>
        </p:spPr>
        <p:txBody>
          <a:bodyPr wrap="square" rtlCol="0">
            <a:spAutoFit/>
          </a:bodyPr>
          <a:lstStyle/>
          <a:p>
            <a:r>
              <a:rPr lang="en-US" sz="3600" b="1" spc="-135" dirty="0">
                <a:latin typeface="Times New Roman" panose="02020603050405020304" pitchFamily="18" charset="0"/>
                <a:cs typeface="Times New Roman" panose="02020603050405020304" pitchFamily="18" charset="0"/>
              </a:rPr>
              <a:t>3 STAGES</a:t>
            </a:r>
            <a:endParaRPr lang="en-IN" sz="3600" b="1" dirty="0"/>
          </a:p>
        </p:txBody>
      </p:sp>
      <p:sp>
        <p:nvSpPr>
          <p:cNvPr id="3" name="Freeform 2">
            <a:extLst>
              <a:ext uri="{FF2B5EF4-FFF2-40B4-BE49-F238E27FC236}">
                <a16:creationId xmlns="" xmlns:a16="http://schemas.microsoft.com/office/drawing/2014/main" id="{241983D0-6437-5E1D-2FE3-BF984B731031}"/>
              </a:ext>
            </a:extLst>
          </p:cNvPr>
          <p:cNvSpPr>
            <a:spLocks noChangeArrowheads="1"/>
          </p:cNvSpPr>
          <p:nvPr/>
        </p:nvSpPr>
        <p:spPr bwMode="auto">
          <a:xfrm>
            <a:off x="659040" y="8524758"/>
            <a:ext cx="19354800" cy="2784592"/>
          </a:xfrm>
          <a:custGeom>
            <a:avLst/>
            <a:gdLst>
              <a:gd name="T0" fmla="*/ 0 w 19560"/>
              <a:gd name="T1" fmla="*/ 2344 h 2345"/>
              <a:gd name="T2" fmla="*/ 19559 w 19560"/>
              <a:gd name="T3" fmla="*/ 2344 h 2345"/>
              <a:gd name="T4" fmla="*/ 19559 w 19560"/>
              <a:gd name="T5" fmla="*/ 0 h 2345"/>
              <a:gd name="T6" fmla="*/ 0 w 19560"/>
              <a:gd name="T7" fmla="*/ 0 h 2345"/>
              <a:gd name="T8" fmla="*/ 0 w 19560"/>
              <a:gd name="T9" fmla="*/ 2344 h 2345"/>
            </a:gdLst>
            <a:ahLst/>
            <a:cxnLst>
              <a:cxn ang="0">
                <a:pos x="T0" y="T1"/>
              </a:cxn>
              <a:cxn ang="0">
                <a:pos x="T2" y="T3"/>
              </a:cxn>
              <a:cxn ang="0">
                <a:pos x="T4" y="T5"/>
              </a:cxn>
              <a:cxn ang="0">
                <a:pos x="T6" y="T7"/>
              </a:cxn>
              <a:cxn ang="0">
                <a:pos x="T8" y="T9"/>
              </a:cxn>
            </a:cxnLst>
            <a:rect l="0" t="0" r="r" b="b"/>
            <a:pathLst>
              <a:path w="19560" h="2345">
                <a:moveTo>
                  <a:pt x="0" y="2344"/>
                </a:moveTo>
                <a:lnTo>
                  <a:pt x="19559" y="2344"/>
                </a:lnTo>
                <a:lnTo>
                  <a:pt x="19559" y="0"/>
                </a:lnTo>
                <a:lnTo>
                  <a:pt x="0" y="0"/>
                </a:lnTo>
                <a:lnTo>
                  <a:pt x="0" y="2344"/>
                </a:lnTo>
              </a:path>
            </a:pathLst>
          </a:custGeom>
          <a:solidFill>
            <a:srgbClr val="70AD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5"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12" name="Freeform 27">
            <a:extLst>
              <a:ext uri="{FF2B5EF4-FFF2-40B4-BE49-F238E27FC236}">
                <a16:creationId xmlns="" xmlns:a16="http://schemas.microsoft.com/office/drawing/2014/main" id="{A4FC5F45-8D47-7D93-BF3A-1DB265F74E80}"/>
              </a:ext>
            </a:extLst>
          </p:cNvPr>
          <p:cNvSpPr>
            <a:spLocks noChangeArrowheads="1"/>
          </p:cNvSpPr>
          <p:nvPr/>
        </p:nvSpPr>
        <p:spPr bwMode="auto">
          <a:xfrm>
            <a:off x="831" y="8474074"/>
            <a:ext cx="18850134" cy="2818843"/>
          </a:xfrm>
          <a:custGeom>
            <a:avLst/>
            <a:gdLst>
              <a:gd name="connsiteX0" fmla="*/ 21976 w 24373937"/>
              <a:gd name="connsiteY0" fmla="*/ 2345773 h 2410452"/>
              <a:gd name="connsiteX1" fmla="*/ 24373937 w 24373937"/>
              <a:gd name="connsiteY1" fmla="*/ 2345773 h 2410452"/>
              <a:gd name="connsiteX2" fmla="*/ 24373937 w 24373937"/>
              <a:gd name="connsiteY2" fmla="*/ 2410452 h 2410452"/>
              <a:gd name="connsiteX3" fmla="*/ 21976 w 24373937"/>
              <a:gd name="connsiteY3" fmla="*/ 2410452 h 2410452"/>
              <a:gd name="connsiteX4" fmla="*/ 23855957 w 24373937"/>
              <a:gd name="connsiteY4" fmla="*/ 1192114 h 2410452"/>
              <a:gd name="connsiteX5" fmla="*/ 24362949 w 24373937"/>
              <a:gd name="connsiteY5" fmla="*/ 1192114 h 2410452"/>
              <a:gd name="connsiteX6" fmla="*/ 24362949 w 24373937"/>
              <a:gd name="connsiteY6" fmla="*/ 1256769 h 2410452"/>
              <a:gd name="connsiteX7" fmla="*/ 23855957 w 24373937"/>
              <a:gd name="connsiteY7" fmla="*/ 1256769 h 2410452"/>
              <a:gd name="connsiteX8" fmla="*/ 22839481 w 24373937"/>
              <a:gd name="connsiteY8" fmla="*/ 1192114 h 2410452"/>
              <a:gd name="connsiteX9" fmla="*/ 23347717 w 24373937"/>
              <a:gd name="connsiteY9" fmla="*/ 1192114 h 2410452"/>
              <a:gd name="connsiteX10" fmla="*/ 23347717 w 24373937"/>
              <a:gd name="connsiteY10" fmla="*/ 1256769 h 2410452"/>
              <a:gd name="connsiteX11" fmla="*/ 22839481 w 24373937"/>
              <a:gd name="connsiteY11" fmla="*/ 1256769 h 2410452"/>
              <a:gd name="connsiteX12" fmla="*/ 21823005 w 24373937"/>
              <a:gd name="connsiteY12" fmla="*/ 1192114 h 2410452"/>
              <a:gd name="connsiteX13" fmla="*/ 22331241 w 24373937"/>
              <a:gd name="connsiteY13" fmla="*/ 1192114 h 2410452"/>
              <a:gd name="connsiteX14" fmla="*/ 22331241 w 24373937"/>
              <a:gd name="connsiteY14" fmla="*/ 1256769 h 2410452"/>
              <a:gd name="connsiteX15" fmla="*/ 21823005 w 24373937"/>
              <a:gd name="connsiteY15" fmla="*/ 1256769 h 2410452"/>
              <a:gd name="connsiteX16" fmla="*/ 20807773 w 24373937"/>
              <a:gd name="connsiteY16" fmla="*/ 1192114 h 2410452"/>
              <a:gd name="connsiteX17" fmla="*/ 21316009 w 24373937"/>
              <a:gd name="connsiteY17" fmla="*/ 1192114 h 2410452"/>
              <a:gd name="connsiteX18" fmla="*/ 21316009 w 24373937"/>
              <a:gd name="connsiteY18" fmla="*/ 1256769 h 2410452"/>
              <a:gd name="connsiteX19" fmla="*/ 20807773 w 24373937"/>
              <a:gd name="connsiteY19" fmla="*/ 1256769 h 2410452"/>
              <a:gd name="connsiteX20" fmla="*/ 19791297 w 24373937"/>
              <a:gd name="connsiteY20" fmla="*/ 1192114 h 2410452"/>
              <a:gd name="connsiteX21" fmla="*/ 20299533 w 24373937"/>
              <a:gd name="connsiteY21" fmla="*/ 1192114 h 2410452"/>
              <a:gd name="connsiteX22" fmla="*/ 20299533 w 24373937"/>
              <a:gd name="connsiteY22" fmla="*/ 1256769 h 2410452"/>
              <a:gd name="connsiteX23" fmla="*/ 19791297 w 24373937"/>
              <a:gd name="connsiteY23" fmla="*/ 1256769 h 2410452"/>
              <a:gd name="connsiteX24" fmla="*/ 18776065 w 24373937"/>
              <a:gd name="connsiteY24" fmla="*/ 1192114 h 2410452"/>
              <a:gd name="connsiteX25" fmla="*/ 19284301 w 24373937"/>
              <a:gd name="connsiteY25" fmla="*/ 1192114 h 2410452"/>
              <a:gd name="connsiteX26" fmla="*/ 19284301 w 24373937"/>
              <a:gd name="connsiteY26" fmla="*/ 1256769 h 2410452"/>
              <a:gd name="connsiteX27" fmla="*/ 18776065 w 24373937"/>
              <a:gd name="connsiteY27" fmla="*/ 1256769 h 2410452"/>
              <a:gd name="connsiteX28" fmla="*/ 17760833 w 24373937"/>
              <a:gd name="connsiteY28" fmla="*/ 1192114 h 2410452"/>
              <a:gd name="connsiteX29" fmla="*/ 18267825 w 24373937"/>
              <a:gd name="connsiteY29" fmla="*/ 1192114 h 2410452"/>
              <a:gd name="connsiteX30" fmla="*/ 18267825 w 24373937"/>
              <a:gd name="connsiteY30" fmla="*/ 1256769 h 2410452"/>
              <a:gd name="connsiteX31" fmla="*/ 17760833 w 24373937"/>
              <a:gd name="connsiteY31" fmla="*/ 1256769 h 2410452"/>
              <a:gd name="connsiteX32" fmla="*/ 16744356 w 24373937"/>
              <a:gd name="connsiteY32" fmla="*/ 1192114 h 2410452"/>
              <a:gd name="connsiteX33" fmla="*/ 17252593 w 24373937"/>
              <a:gd name="connsiteY33" fmla="*/ 1192114 h 2410452"/>
              <a:gd name="connsiteX34" fmla="*/ 17252593 w 24373937"/>
              <a:gd name="connsiteY34" fmla="*/ 1256769 h 2410452"/>
              <a:gd name="connsiteX35" fmla="*/ 16744356 w 24373937"/>
              <a:gd name="connsiteY35" fmla="*/ 1256769 h 2410452"/>
              <a:gd name="connsiteX36" fmla="*/ 15729124 w 24373937"/>
              <a:gd name="connsiteY36" fmla="*/ 1192114 h 2410452"/>
              <a:gd name="connsiteX37" fmla="*/ 16237363 w 24373937"/>
              <a:gd name="connsiteY37" fmla="*/ 1192114 h 2410452"/>
              <a:gd name="connsiteX38" fmla="*/ 16237363 w 24373937"/>
              <a:gd name="connsiteY38" fmla="*/ 1256769 h 2410452"/>
              <a:gd name="connsiteX39" fmla="*/ 15729124 w 24373937"/>
              <a:gd name="connsiteY39" fmla="*/ 1256769 h 2410452"/>
              <a:gd name="connsiteX40" fmla="*/ 14713893 w 24373937"/>
              <a:gd name="connsiteY40" fmla="*/ 1192114 h 2410452"/>
              <a:gd name="connsiteX41" fmla="*/ 15220886 w 24373937"/>
              <a:gd name="connsiteY41" fmla="*/ 1192114 h 2410452"/>
              <a:gd name="connsiteX42" fmla="*/ 15220886 w 24373937"/>
              <a:gd name="connsiteY42" fmla="*/ 1256769 h 2410452"/>
              <a:gd name="connsiteX43" fmla="*/ 14713893 w 24373937"/>
              <a:gd name="connsiteY43" fmla="*/ 1256769 h 2410452"/>
              <a:gd name="connsiteX44" fmla="*/ 13697416 w 24373937"/>
              <a:gd name="connsiteY44" fmla="*/ 1192114 h 2410452"/>
              <a:gd name="connsiteX45" fmla="*/ 14205654 w 24373937"/>
              <a:gd name="connsiteY45" fmla="*/ 1192114 h 2410452"/>
              <a:gd name="connsiteX46" fmla="*/ 14205654 w 24373937"/>
              <a:gd name="connsiteY46" fmla="*/ 1256769 h 2410452"/>
              <a:gd name="connsiteX47" fmla="*/ 13697416 w 24373937"/>
              <a:gd name="connsiteY47" fmla="*/ 1256769 h 2410452"/>
              <a:gd name="connsiteX48" fmla="*/ 12682185 w 24373937"/>
              <a:gd name="connsiteY48" fmla="*/ 1192114 h 2410452"/>
              <a:gd name="connsiteX49" fmla="*/ 13189177 w 24373937"/>
              <a:gd name="connsiteY49" fmla="*/ 1192114 h 2410452"/>
              <a:gd name="connsiteX50" fmla="*/ 13189177 w 24373937"/>
              <a:gd name="connsiteY50" fmla="*/ 1256769 h 2410452"/>
              <a:gd name="connsiteX51" fmla="*/ 12682185 w 24373937"/>
              <a:gd name="connsiteY51" fmla="*/ 1256769 h 2410452"/>
              <a:gd name="connsiteX52" fmla="*/ 11666953 w 24373937"/>
              <a:gd name="connsiteY52" fmla="*/ 1192114 h 2410452"/>
              <a:gd name="connsiteX53" fmla="*/ 12175192 w 24373937"/>
              <a:gd name="connsiteY53" fmla="*/ 1192114 h 2410452"/>
              <a:gd name="connsiteX54" fmla="*/ 12175192 w 24373937"/>
              <a:gd name="connsiteY54" fmla="*/ 1256769 h 2410452"/>
              <a:gd name="connsiteX55" fmla="*/ 11666953 w 24373937"/>
              <a:gd name="connsiteY55" fmla="*/ 1256769 h 2410452"/>
              <a:gd name="connsiteX56" fmla="*/ 10651723 w 24373937"/>
              <a:gd name="connsiteY56" fmla="*/ 1192114 h 2410452"/>
              <a:gd name="connsiteX57" fmla="*/ 11158716 w 24373937"/>
              <a:gd name="connsiteY57" fmla="*/ 1192114 h 2410452"/>
              <a:gd name="connsiteX58" fmla="*/ 11158716 w 24373937"/>
              <a:gd name="connsiteY58" fmla="*/ 1256769 h 2410452"/>
              <a:gd name="connsiteX59" fmla="*/ 10651723 w 24373937"/>
              <a:gd name="connsiteY59" fmla="*/ 1256769 h 2410452"/>
              <a:gd name="connsiteX60" fmla="*/ 9635245 w 24373937"/>
              <a:gd name="connsiteY60" fmla="*/ 1192114 h 2410452"/>
              <a:gd name="connsiteX61" fmla="*/ 10143483 w 24373937"/>
              <a:gd name="connsiteY61" fmla="*/ 1192114 h 2410452"/>
              <a:gd name="connsiteX62" fmla="*/ 10143483 w 24373937"/>
              <a:gd name="connsiteY62" fmla="*/ 1256769 h 2410452"/>
              <a:gd name="connsiteX63" fmla="*/ 9635245 w 24373937"/>
              <a:gd name="connsiteY63" fmla="*/ 1256769 h 2410452"/>
              <a:gd name="connsiteX64" fmla="*/ 8620014 w 24373937"/>
              <a:gd name="connsiteY64" fmla="*/ 1192114 h 2410452"/>
              <a:gd name="connsiteX65" fmla="*/ 9127007 w 24373937"/>
              <a:gd name="connsiteY65" fmla="*/ 1192114 h 2410452"/>
              <a:gd name="connsiteX66" fmla="*/ 9127007 w 24373937"/>
              <a:gd name="connsiteY66" fmla="*/ 1256769 h 2410452"/>
              <a:gd name="connsiteX67" fmla="*/ 8620014 w 24373937"/>
              <a:gd name="connsiteY67" fmla="*/ 1256769 h 2410452"/>
              <a:gd name="connsiteX68" fmla="*/ 7603538 w 24373937"/>
              <a:gd name="connsiteY68" fmla="*/ 1192114 h 2410452"/>
              <a:gd name="connsiteX69" fmla="*/ 8111776 w 24373937"/>
              <a:gd name="connsiteY69" fmla="*/ 1192114 h 2410452"/>
              <a:gd name="connsiteX70" fmla="*/ 8111776 w 24373937"/>
              <a:gd name="connsiteY70" fmla="*/ 1256769 h 2410452"/>
              <a:gd name="connsiteX71" fmla="*/ 7603538 w 24373937"/>
              <a:gd name="connsiteY71" fmla="*/ 1256769 h 2410452"/>
              <a:gd name="connsiteX72" fmla="*/ 6588307 w 24373937"/>
              <a:gd name="connsiteY72" fmla="*/ 1192114 h 2410452"/>
              <a:gd name="connsiteX73" fmla="*/ 7096545 w 24373937"/>
              <a:gd name="connsiteY73" fmla="*/ 1192114 h 2410452"/>
              <a:gd name="connsiteX74" fmla="*/ 7096545 w 24373937"/>
              <a:gd name="connsiteY74" fmla="*/ 1256769 h 2410452"/>
              <a:gd name="connsiteX75" fmla="*/ 6588307 w 24373937"/>
              <a:gd name="connsiteY75" fmla="*/ 1256769 h 2410452"/>
              <a:gd name="connsiteX76" fmla="*/ 5573075 w 24373937"/>
              <a:gd name="connsiteY76" fmla="*/ 1192114 h 2410452"/>
              <a:gd name="connsiteX77" fmla="*/ 6080068 w 24373937"/>
              <a:gd name="connsiteY77" fmla="*/ 1192114 h 2410452"/>
              <a:gd name="connsiteX78" fmla="*/ 6080068 w 24373937"/>
              <a:gd name="connsiteY78" fmla="*/ 1256769 h 2410452"/>
              <a:gd name="connsiteX79" fmla="*/ 5573075 w 24373937"/>
              <a:gd name="connsiteY79" fmla="*/ 1256769 h 2410452"/>
              <a:gd name="connsiteX80" fmla="*/ 4556598 w 24373937"/>
              <a:gd name="connsiteY80" fmla="*/ 1192114 h 2410452"/>
              <a:gd name="connsiteX81" fmla="*/ 5064836 w 24373937"/>
              <a:gd name="connsiteY81" fmla="*/ 1192114 h 2410452"/>
              <a:gd name="connsiteX82" fmla="*/ 5064836 w 24373937"/>
              <a:gd name="connsiteY82" fmla="*/ 1256769 h 2410452"/>
              <a:gd name="connsiteX83" fmla="*/ 4556598 w 24373937"/>
              <a:gd name="connsiteY83" fmla="*/ 1256769 h 2410452"/>
              <a:gd name="connsiteX84" fmla="*/ 3541367 w 24373937"/>
              <a:gd name="connsiteY84" fmla="*/ 1192114 h 2410452"/>
              <a:gd name="connsiteX85" fmla="*/ 4049605 w 24373937"/>
              <a:gd name="connsiteY85" fmla="*/ 1192114 h 2410452"/>
              <a:gd name="connsiteX86" fmla="*/ 4049605 w 24373937"/>
              <a:gd name="connsiteY86" fmla="*/ 1256769 h 2410452"/>
              <a:gd name="connsiteX87" fmla="*/ 3541367 w 24373937"/>
              <a:gd name="connsiteY87" fmla="*/ 1256769 h 2410452"/>
              <a:gd name="connsiteX88" fmla="*/ 2526135 w 24373937"/>
              <a:gd name="connsiteY88" fmla="*/ 1192114 h 2410452"/>
              <a:gd name="connsiteX89" fmla="*/ 3033128 w 24373937"/>
              <a:gd name="connsiteY89" fmla="*/ 1192114 h 2410452"/>
              <a:gd name="connsiteX90" fmla="*/ 3033128 w 24373937"/>
              <a:gd name="connsiteY90" fmla="*/ 1256769 h 2410452"/>
              <a:gd name="connsiteX91" fmla="*/ 2526135 w 24373937"/>
              <a:gd name="connsiteY91" fmla="*/ 1256769 h 2410452"/>
              <a:gd name="connsiteX92" fmla="*/ 1509658 w 24373937"/>
              <a:gd name="connsiteY92" fmla="*/ 1192114 h 2410452"/>
              <a:gd name="connsiteX93" fmla="*/ 2017896 w 24373937"/>
              <a:gd name="connsiteY93" fmla="*/ 1192114 h 2410452"/>
              <a:gd name="connsiteX94" fmla="*/ 2017896 w 24373937"/>
              <a:gd name="connsiteY94" fmla="*/ 1256769 h 2410452"/>
              <a:gd name="connsiteX95" fmla="*/ 1509658 w 24373937"/>
              <a:gd name="connsiteY95" fmla="*/ 1256769 h 2410452"/>
              <a:gd name="connsiteX96" fmla="*/ 494427 w 24373937"/>
              <a:gd name="connsiteY96" fmla="*/ 1192114 h 2410452"/>
              <a:gd name="connsiteX97" fmla="*/ 1002665 w 24373937"/>
              <a:gd name="connsiteY97" fmla="*/ 1192114 h 2410452"/>
              <a:gd name="connsiteX98" fmla="*/ 1002665 w 24373937"/>
              <a:gd name="connsiteY98" fmla="*/ 1256769 h 2410452"/>
              <a:gd name="connsiteX99" fmla="*/ 494427 w 24373937"/>
              <a:gd name="connsiteY99" fmla="*/ 1256769 h 2410452"/>
              <a:gd name="connsiteX100" fmla="*/ 0 w 24373937"/>
              <a:gd name="connsiteY100" fmla="*/ 0 h 2410452"/>
              <a:gd name="connsiteX101" fmla="*/ 24351961 w 24373937"/>
              <a:gd name="connsiteY101" fmla="*/ 0 h 2410452"/>
              <a:gd name="connsiteX102" fmla="*/ 24351961 w 24373937"/>
              <a:gd name="connsiteY102" fmla="*/ 64655 h 2410452"/>
              <a:gd name="connsiteX103" fmla="*/ 0 w 24373937"/>
              <a:gd name="connsiteY103" fmla="*/ 64655 h 241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4373937" h="2410452">
                <a:moveTo>
                  <a:pt x="21976" y="2345773"/>
                </a:moveTo>
                <a:lnTo>
                  <a:pt x="24373937" y="2345773"/>
                </a:lnTo>
                <a:lnTo>
                  <a:pt x="24373937" y="2410452"/>
                </a:lnTo>
                <a:lnTo>
                  <a:pt x="21976" y="2410452"/>
                </a:lnTo>
                <a:close/>
                <a:moveTo>
                  <a:pt x="23855957" y="1192114"/>
                </a:moveTo>
                <a:lnTo>
                  <a:pt x="24362949" y="1192114"/>
                </a:lnTo>
                <a:lnTo>
                  <a:pt x="24362949" y="1256769"/>
                </a:lnTo>
                <a:lnTo>
                  <a:pt x="23855957" y="1256769"/>
                </a:lnTo>
                <a:close/>
                <a:moveTo>
                  <a:pt x="22839481" y="1192114"/>
                </a:moveTo>
                <a:lnTo>
                  <a:pt x="23347717" y="1192114"/>
                </a:lnTo>
                <a:lnTo>
                  <a:pt x="23347717" y="1256769"/>
                </a:lnTo>
                <a:lnTo>
                  <a:pt x="22839481" y="1256769"/>
                </a:lnTo>
                <a:close/>
                <a:moveTo>
                  <a:pt x="21823005" y="1192114"/>
                </a:moveTo>
                <a:lnTo>
                  <a:pt x="22331241" y="1192114"/>
                </a:lnTo>
                <a:lnTo>
                  <a:pt x="22331241" y="1256769"/>
                </a:lnTo>
                <a:lnTo>
                  <a:pt x="21823005" y="1256769"/>
                </a:lnTo>
                <a:close/>
                <a:moveTo>
                  <a:pt x="20807773" y="1192114"/>
                </a:moveTo>
                <a:lnTo>
                  <a:pt x="21316009" y="1192114"/>
                </a:lnTo>
                <a:lnTo>
                  <a:pt x="21316009" y="1256769"/>
                </a:lnTo>
                <a:lnTo>
                  <a:pt x="20807773" y="1256769"/>
                </a:lnTo>
                <a:close/>
                <a:moveTo>
                  <a:pt x="19791297" y="1192114"/>
                </a:moveTo>
                <a:lnTo>
                  <a:pt x="20299533" y="1192114"/>
                </a:lnTo>
                <a:lnTo>
                  <a:pt x="20299533" y="1256769"/>
                </a:lnTo>
                <a:lnTo>
                  <a:pt x="19791297" y="1256769"/>
                </a:lnTo>
                <a:close/>
                <a:moveTo>
                  <a:pt x="18776065" y="1192114"/>
                </a:moveTo>
                <a:lnTo>
                  <a:pt x="19284301" y="1192114"/>
                </a:lnTo>
                <a:lnTo>
                  <a:pt x="19284301" y="1256769"/>
                </a:lnTo>
                <a:lnTo>
                  <a:pt x="18776065" y="1256769"/>
                </a:lnTo>
                <a:close/>
                <a:moveTo>
                  <a:pt x="17760833" y="1192114"/>
                </a:moveTo>
                <a:lnTo>
                  <a:pt x="18267825" y="1192114"/>
                </a:lnTo>
                <a:lnTo>
                  <a:pt x="18267825" y="1256769"/>
                </a:lnTo>
                <a:lnTo>
                  <a:pt x="17760833" y="1256769"/>
                </a:lnTo>
                <a:close/>
                <a:moveTo>
                  <a:pt x="16744356" y="1192114"/>
                </a:moveTo>
                <a:lnTo>
                  <a:pt x="17252593" y="1192114"/>
                </a:lnTo>
                <a:lnTo>
                  <a:pt x="17252593" y="1256769"/>
                </a:lnTo>
                <a:lnTo>
                  <a:pt x="16744356" y="1256769"/>
                </a:lnTo>
                <a:close/>
                <a:moveTo>
                  <a:pt x="15729124" y="1192114"/>
                </a:moveTo>
                <a:lnTo>
                  <a:pt x="16237363" y="1192114"/>
                </a:lnTo>
                <a:lnTo>
                  <a:pt x="16237363" y="1256769"/>
                </a:lnTo>
                <a:lnTo>
                  <a:pt x="15729124" y="1256769"/>
                </a:lnTo>
                <a:close/>
                <a:moveTo>
                  <a:pt x="14713893" y="1192114"/>
                </a:moveTo>
                <a:lnTo>
                  <a:pt x="15220886" y="1192114"/>
                </a:lnTo>
                <a:lnTo>
                  <a:pt x="15220886" y="1256769"/>
                </a:lnTo>
                <a:lnTo>
                  <a:pt x="14713893" y="1256769"/>
                </a:lnTo>
                <a:close/>
                <a:moveTo>
                  <a:pt x="13697416" y="1192114"/>
                </a:moveTo>
                <a:lnTo>
                  <a:pt x="14205654" y="1192114"/>
                </a:lnTo>
                <a:lnTo>
                  <a:pt x="14205654" y="1256769"/>
                </a:lnTo>
                <a:lnTo>
                  <a:pt x="13697416" y="1256769"/>
                </a:lnTo>
                <a:close/>
                <a:moveTo>
                  <a:pt x="12682185" y="1192114"/>
                </a:moveTo>
                <a:lnTo>
                  <a:pt x="13189177" y="1192114"/>
                </a:lnTo>
                <a:lnTo>
                  <a:pt x="13189177" y="1256769"/>
                </a:lnTo>
                <a:lnTo>
                  <a:pt x="12682185" y="1256769"/>
                </a:lnTo>
                <a:close/>
                <a:moveTo>
                  <a:pt x="11666953" y="1192114"/>
                </a:moveTo>
                <a:lnTo>
                  <a:pt x="12175192" y="1192114"/>
                </a:lnTo>
                <a:lnTo>
                  <a:pt x="12175192" y="1256769"/>
                </a:lnTo>
                <a:lnTo>
                  <a:pt x="11666953" y="1256769"/>
                </a:lnTo>
                <a:close/>
                <a:moveTo>
                  <a:pt x="10651723" y="1192114"/>
                </a:moveTo>
                <a:lnTo>
                  <a:pt x="11158716" y="1192114"/>
                </a:lnTo>
                <a:lnTo>
                  <a:pt x="11158716" y="1256769"/>
                </a:lnTo>
                <a:lnTo>
                  <a:pt x="10651723" y="1256769"/>
                </a:lnTo>
                <a:close/>
                <a:moveTo>
                  <a:pt x="9635245" y="1192114"/>
                </a:moveTo>
                <a:lnTo>
                  <a:pt x="10143483" y="1192114"/>
                </a:lnTo>
                <a:lnTo>
                  <a:pt x="10143483" y="1256769"/>
                </a:lnTo>
                <a:lnTo>
                  <a:pt x="9635245" y="1256769"/>
                </a:lnTo>
                <a:close/>
                <a:moveTo>
                  <a:pt x="8620014" y="1192114"/>
                </a:moveTo>
                <a:lnTo>
                  <a:pt x="9127007" y="1192114"/>
                </a:lnTo>
                <a:lnTo>
                  <a:pt x="9127007" y="1256769"/>
                </a:lnTo>
                <a:lnTo>
                  <a:pt x="8620014" y="1256769"/>
                </a:lnTo>
                <a:close/>
                <a:moveTo>
                  <a:pt x="7603538" y="1192114"/>
                </a:moveTo>
                <a:lnTo>
                  <a:pt x="8111776" y="1192114"/>
                </a:lnTo>
                <a:lnTo>
                  <a:pt x="8111776" y="1256769"/>
                </a:lnTo>
                <a:lnTo>
                  <a:pt x="7603538" y="1256769"/>
                </a:lnTo>
                <a:close/>
                <a:moveTo>
                  <a:pt x="6588307" y="1192114"/>
                </a:moveTo>
                <a:lnTo>
                  <a:pt x="7096545" y="1192114"/>
                </a:lnTo>
                <a:lnTo>
                  <a:pt x="7096545" y="1256769"/>
                </a:lnTo>
                <a:lnTo>
                  <a:pt x="6588307" y="1256769"/>
                </a:lnTo>
                <a:close/>
                <a:moveTo>
                  <a:pt x="5573075" y="1192114"/>
                </a:moveTo>
                <a:lnTo>
                  <a:pt x="6080068" y="1192114"/>
                </a:lnTo>
                <a:lnTo>
                  <a:pt x="6080068" y="1256769"/>
                </a:lnTo>
                <a:lnTo>
                  <a:pt x="5573075" y="1256769"/>
                </a:lnTo>
                <a:close/>
                <a:moveTo>
                  <a:pt x="4556598" y="1192114"/>
                </a:moveTo>
                <a:lnTo>
                  <a:pt x="5064836" y="1192114"/>
                </a:lnTo>
                <a:lnTo>
                  <a:pt x="5064836" y="1256769"/>
                </a:lnTo>
                <a:lnTo>
                  <a:pt x="4556598" y="1256769"/>
                </a:lnTo>
                <a:close/>
                <a:moveTo>
                  <a:pt x="3541367" y="1192114"/>
                </a:moveTo>
                <a:lnTo>
                  <a:pt x="4049605" y="1192114"/>
                </a:lnTo>
                <a:lnTo>
                  <a:pt x="4049605" y="1256769"/>
                </a:lnTo>
                <a:lnTo>
                  <a:pt x="3541367" y="1256769"/>
                </a:lnTo>
                <a:close/>
                <a:moveTo>
                  <a:pt x="2526135" y="1192114"/>
                </a:moveTo>
                <a:lnTo>
                  <a:pt x="3033128" y="1192114"/>
                </a:lnTo>
                <a:lnTo>
                  <a:pt x="3033128" y="1256769"/>
                </a:lnTo>
                <a:lnTo>
                  <a:pt x="2526135" y="1256769"/>
                </a:lnTo>
                <a:close/>
                <a:moveTo>
                  <a:pt x="1509658" y="1192114"/>
                </a:moveTo>
                <a:lnTo>
                  <a:pt x="2017896" y="1192114"/>
                </a:lnTo>
                <a:lnTo>
                  <a:pt x="2017896" y="1256769"/>
                </a:lnTo>
                <a:lnTo>
                  <a:pt x="1509658" y="1256769"/>
                </a:lnTo>
                <a:close/>
                <a:moveTo>
                  <a:pt x="494427" y="1192114"/>
                </a:moveTo>
                <a:lnTo>
                  <a:pt x="1002665" y="1192114"/>
                </a:lnTo>
                <a:lnTo>
                  <a:pt x="1002665" y="1256769"/>
                </a:lnTo>
                <a:lnTo>
                  <a:pt x="494427" y="1256769"/>
                </a:lnTo>
                <a:close/>
                <a:moveTo>
                  <a:pt x="0" y="0"/>
                </a:moveTo>
                <a:lnTo>
                  <a:pt x="24351961" y="0"/>
                </a:lnTo>
                <a:lnTo>
                  <a:pt x="24351961" y="64655"/>
                </a:lnTo>
                <a:lnTo>
                  <a:pt x="0" y="64655"/>
                </a:ln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5"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30" name="Arrow: Right 29">
            <a:extLst>
              <a:ext uri="{FF2B5EF4-FFF2-40B4-BE49-F238E27FC236}">
                <a16:creationId xmlns="" xmlns:a16="http://schemas.microsoft.com/office/drawing/2014/main" id="{8CD1A8AE-0D0A-1007-4A77-69BE25C4A095}"/>
              </a:ext>
            </a:extLst>
          </p:cNvPr>
          <p:cNvSpPr/>
          <p:nvPr/>
        </p:nvSpPr>
        <p:spPr>
          <a:xfrm rot="10800000">
            <a:off x="13850063" y="3324645"/>
            <a:ext cx="2374187" cy="959458"/>
          </a:xfrm>
          <a:prstGeom prst="right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CC9900"/>
              </a:solidFill>
            </a:endParaRPr>
          </a:p>
        </p:txBody>
      </p:sp>
      <p:sp>
        <p:nvSpPr>
          <p:cNvPr id="31" name="Arrow: Right 30">
            <a:extLst>
              <a:ext uri="{FF2B5EF4-FFF2-40B4-BE49-F238E27FC236}">
                <a16:creationId xmlns="" xmlns:a16="http://schemas.microsoft.com/office/drawing/2014/main" id="{FB77117C-73BE-986D-E581-5AD601E66EB7}"/>
              </a:ext>
            </a:extLst>
          </p:cNvPr>
          <p:cNvSpPr/>
          <p:nvPr/>
        </p:nvSpPr>
        <p:spPr>
          <a:xfrm rot="10800000">
            <a:off x="9058356" y="7514617"/>
            <a:ext cx="8918494" cy="95945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CC9900"/>
                </a:solidFill>
              </a:rPr>
              <a:t>2</a:t>
            </a:r>
          </a:p>
        </p:txBody>
      </p:sp>
      <p:sp>
        <p:nvSpPr>
          <p:cNvPr id="32" name="Arrow: Right 31">
            <a:extLst>
              <a:ext uri="{FF2B5EF4-FFF2-40B4-BE49-F238E27FC236}">
                <a16:creationId xmlns="" xmlns:a16="http://schemas.microsoft.com/office/drawing/2014/main" id="{E0D7DF8B-EC67-C53F-9468-49C63D487F79}"/>
              </a:ext>
            </a:extLst>
          </p:cNvPr>
          <p:cNvSpPr/>
          <p:nvPr/>
        </p:nvSpPr>
        <p:spPr>
          <a:xfrm rot="10800000">
            <a:off x="3879850" y="3140074"/>
            <a:ext cx="2971800" cy="1142999"/>
          </a:xfrm>
          <a:prstGeom prst="rightArrow">
            <a:avLst>
              <a:gd name="adj1" fmla="val 35881"/>
              <a:gd name="adj2" fmla="val 5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rgbClr val="CC9900"/>
              </a:solidFill>
            </a:endParaRPr>
          </a:p>
        </p:txBody>
      </p:sp>
      <p:sp>
        <p:nvSpPr>
          <p:cNvPr id="33" name="TextBox 32">
            <a:extLst>
              <a:ext uri="{FF2B5EF4-FFF2-40B4-BE49-F238E27FC236}">
                <a16:creationId xmlns="" xmlns:a16="http://schemas.microsoft.com/office/drawing/2014/main" id="{6F949804-2C21-4DB2-8E12-5F08787D5DA2}"/>
              </a:ext>
            </a:extLst>
          </p:cNvPr>
          <p:cNvSpPr txBox="1"/>
          <p:nvPr/>
        </p:nvSpPr>
        <p:spPr>
          <a:xfrm>
            <a:off x="14238022" y="3422789"/>
            <a:ext cx="1910028" cy="707886"/>
          </a:xfrm>
          <a:prstGeom prst="rect">
            <a:avLst/>
          </a:prstGeom>
          <a:noFill/>
        </p:spPr>
        <p:txBody>
          <a:bodyPr wrap="square" rtlCol="0">
            <a:spAutoFit/>
          </a:bodyPr>
          <a:lstStyle/>
          <a:p>
            <a:r>
              <a:rPr lang="en-IN" sz="4000" b="1" dirty="0">
                <a:latin typeface="Times New Roman" panose="02020603050405020304" pitchFamily="18" charset="0"/>
                <a:cs typeface="Times New Roman" panose="02020603050405020304" pitchFamily="18" charset="0"/>
              </a:rPr>
              <a:t>     1</a:t>
            </a:r>
          </a:p>
        </p:txBody>
      </p:sp>
      <p:sp>
        <p:nvSpPr>
          <p:cNvPr id="34" name="TextBox 33">
            <a:extLst>
              <a:ext uri="{FF2B5EF4-FFF2-40B4-BE49-F238E27FC236}">
                <a16:creationId xmlns="" xmlns:a16="http://schemas.microsoft.com/office/drawing/2014/main" id="{4B1BA801-E1DC-AFA4-B4E3-A93A4D4C6755}"/>
              </a:ext>
            </a:extLst>
          </p:cNvPr>
          <p:cNvSpPr txBox="1"/>
          <p:nvPr/>
        </p:nvSpPr>
        <p:spPr>
          <a:xfrm>
            <a:off x="10369698" y="7613789"/>
            <a:ext cx="520552" cy="707886"/>
          </a:xfrm>
          <a:prstGeom prst="rect">
            <a:avLst/>
          </a:prstGeom>
          <a:noFill/>
        </p:spPr>
        <p:txBody>
          <a:bodyPr wrap="square" rtlCol="0">
            <a:spAutoFit/>
          </a:bodyPr>
          <a:lstStyle/>
          <a:p>
            <a:r>
              <a:rPr lang="en-IN" sz="4000" b="1" dirty="0">
                <a:latin typeface="Times New Roman" panose="02020603050405020304" pitchFamily="18" charset="0"/>
                <a:cs typeface="Times New Roman" panose="02020603050405020304" pitchFamily="18" charset="0"/>
              </a:rPr>
              <a:t>2</a:t>
            </a:r>
            <a:endParaRPr lang="en-IN"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 xmlns:a16="http://schemas.microsoft.com/office/drawing/2014/main" id="{17250212-35C5-9650-D0F9-C86B758FB695}"/>
              </a:ext>
            </a:extLst>
          </p:cNvPr>
          <p:cNvSpPr txBox="1"/>
          <p:nvPr/>
        </p:nvSpPr>
        <p:spPr>
          <a:xfrm>
            <a:off x="4705249" y="3346589"/>
            <a:ext cx="478893" cy="707886"/>
          </a:xfrm>
          <a:prstGeom prst="rect">
            <a:avLst/>
          </a:prstGeom>
          <a:noFill/>
        </p:spPr>
        <p:txBody>
          <a:bodyPr wrap="square" rtlCol="0">
            <a:spAutoFit/>
          </a:bodyPr>
          <a:lstStyle/>
          <a:p>
            <a:r>
              <a:rPr lang="en-IN" sz="4000" b="1" dirty="0">
                <a:latin typeface="Arial" panose="020B0604020202020204" pitchFamily="34" charset="0"/>
                <a:cs typeface="Arial" panose="020B0604020202020204" pitchFamily="34" charset="0"/>
              </a:rPr>
              <a:t>3</a:t>
            </a:r>
          </a:p>
        </p:txBody>
      </p:sp>
      <p:sp>
        <p:nvSpPr>
          <p:cNvPr id="36" name="TextBox 35">
            <a:extLst>
              <a:ext uri="{FF2B5EF4-FFF2-40B4-BE49-F238E27FC236}">
                <a16:creationId xmlns="" xmlns:a16="http://schemas.microsoft.com/office/drawing/2014/main" id="{A961DD58-81DD-96AE-BC8D-E7216EB6031F}"/>
              </a:ext>
            </a:extLst>
          </p:cNvPr>
          <p:cNvSpPr txBox="1"/>
          <p:nvPr/>
        </p:nvSpPr>
        <p:spPr>
          <a:xfrm>
            <a:off x="13830911" y="4283075"/>
            <a:ext cx="2774339" cy="2523768"/>
          </a:xfrm>
          <a:prstGeom prst="rect">
            <a:avLst/>
          </a:prstGeom>
          <a:noFill/>
        </p:spPr>
        <p:txBody>
          <a:bodyPr wrap="square" rtlCol="0">
            <a:spAutoFit/>
          </a:bodyPr>
          <a:lstStyle/>
          <a:p>
            <a:r>
              <a:rPr lang="en-IN" sz="2000" dirty="0"/>
              <a:t>1. </a:t>
            </a:r>
            <a:r>
              <a:rPr lang="en-IN" sz="2000" dirty="0">
                <a:latin typeface="Times New Roman" panose="02020603050405020304" pitchFamily="18" charset="0"/>
                <a:cs typeface="Times New Roman" panose="02020603050405020304" pitchFamily="18" charset="0"/>
              </a:rPr>
              <a:t>Expand the council to a Countrywide network </a:t>
            </a:r>
          </a:p>
          <a:p>
            <a:r>
              <a:rPr lang="en-IN" sz="2000" dirty="0">
                <a:latin typeface="Times New Roman" panose="02020603050405020304" pitchFamily="18" charset="0"/>
                <a:cs typeface="Times New Roman" panose="02020603050405020304" pitchFamily="18" charset="0"/>
              </a:rPr>
              <a:t>2. Orientation Program for the Expanded Network </a:t>
            </a:r>
          </a:p>
          <a:p>
            <a:r>
              <a:rPr lang="en-IN" sz="2000" dirty="0">
                <a:latin typeface="Times New Roman" panose="02020603050405020304" pitchFamily="18" charset="0"/>
                <a:cs typeface="Times New Roman" panose="02020603050405020304" pitchFamily="18" charset="0"/>
              </a:rPr>
              <a:t>3. Press  and social media release </a:t>
            </a:r>
          </a:p>
          <a:p>
            <a:endParaRPr lang="en-IN" dirty="0"/>
          </a:p>
        </p:txBody>
      </p:sp>
      <p:sp>
        <p:nvSpPr>
          <p:cNvPr id="37" name="TextBox 36">
            <a:extLst>
              <a:ext uri="{FF2B5EF4-FFF2-40B4-BE49-F238E27FC236}">
                <a16:creationId xmlns="" xmlns:a16="http://schemas.microsoft.com/office/drawing/2014/main" id="{B35B052F-EF31-1B67-7D2C-763F87FBEDAC}"/>
              </a:ext>
            </a:extLst>
          </p:cNvPr>
          <p:cNvSpPr txBox="1"/>
          <p:nvPr/>
        </p:nvSpPr>
        <p:spPr>
          <a:xfrm>
            <a:off x="7985757" y="3187760"/>
            <a:ext cx="3209294" cy="4524315"/>
          </a:xfrm>
          <a:prstGeom prst="rect">
            <a:avLst/>
          </a:prstGeom>
          <a:noFill/>
        </p:spPr>
        <p:txBody>
          <a:bodyPr wrap="square" rtlCol="0">
            <a:spAutoFit/>
          </a:bodyPr>
          <a:lstStyle/>
          <a:p>
            <a:endParaRPr lang="en-IN" sz="1800" dirty="0">
              <a:effectLst/>
              <a:latin typeface="Times New Roman" panose="02020603050405020304" pitchFamily="18" charset="0"/>
              <a:ea typeface="Calibri" panose="020F0502020204030204" pitchFamily="34" charset="0"/>
            </a:endParaRPr>
          </a:p>
          <a:p>
            <a:pPr marL="342900" indent="-342900">
              <a:buAutoNum type="arabicPeriod"/>
            </a:pPr>
            <a:r>
              <a:rPr lang="en-IN" sz="1800" dirty="0">
                <a:effectLst/>
                <a:latin typeface="Times New Roman" panose="02020603050405020304" pitchFamily="18" charset="0"/>
                <a:ea typeface="Calibri" panose="020F0502020204030204" pitchFamily="34" charset="0"/>
              </a:rPr>
              <a:t>Develop an easy-to-understand "White Paper" and training material for Responsible Business Practices viz inclusivity, empowerment of women, environmental </a:t>
            </a:r>
          </a:p>
          <a:p>
            <a:pPr marL="342900" indent="-342900">
              <a:buAutoNum type="arabicPeriod"/>
            </a:pPr>
            <a:r>
              <a:rPr lang="en-IN" sz="1800" dirty="0">
                <a:effectLst/>
                <a:latin typeface="Times New Roman" panose="02020603050405020304" pitchFamily="18" charset="0"/>
                <a:ea typeface="Calibri" panose="020F0502020204030204" pitchFamily="34" charset="0"/>
              </a:rPr>
              <a:t>Guideline/Framework for Corporates to Integrate Corporate Sustainability in their Strategy  </a:t>
            </a:r>
          </a:p>
          <a:p>
            <a:r>
              <a:rPr lang="en-IN" dirty="0">
                <a:latin typeface="Symbol" panose="05050102010706020507" pitchFamily="18" charset="2"/>
                <a:ea typeface="Calibri" panose="020F0502020204030204" pitchFamily="34" charset="0"/>
              </a:rPr>
              <a:t>3. </a:t>
            </a:r>
            <a:r>
              <a:rPr lang="en-IN" sz="1800" dirty="0">
                <a:effectLst/>
                <a:latin typeface="Symbol" panose="05050102010706020507" pitchFamily="18" charset="2"/>
                <a:ea typeface="Calibri" panose="020F0502020204030204" pitchFamily="34" charset="0"/>
              </a:rPr>
              <a:t> </a:t>
            </a:r>
            <a:r>
              <a:rPr lang="en-IN" sz="1800" dirty="0">
                <a:effectLst/>
                <a:latin typeface="Times New Roman" panose="02020603050405020304" pitchFamily="18" charset="0"/>
                <a:ea typeface="Calibri" panose="020F0502020204030204" pitchFamily="34" charset="0"/>
              </a:rPr>
              <a:t>Identify Organizations to Collaborate </a:t>
            </a:r>
          </a:p>
          <a:p>
            <a:r>
              <a:rPr lang="en-IN" dirty="0">
                <a:latin typeface="Symbol" panose="05050102010706020507" pitchFamily="18" charset="2"/>
                <a:ea typeface="Calibri" panose="020F0502020204030204" pitchFamily="34" charset="0"/>
              </a:rPr>
              <a:t>4. </a:t>
            </a:r>
            <a:r>
              <a:rPr lang="en-IN" sz="1800" dirty="0">
                <a:effectLst/>
                <a:latin typeface="Times New Roman" panose="02020603050405020304" pitchFamily="18" charset="0"/>
                <a:ea typeface="Calibri" panose="020F0502020204030204" pitchFamily="34" charset="0"/>
              </a:rPr>
              <a:t>Webinar/s</a:t>
            </a:r>
          </a:p>
          <a:p>
            <a:endParaRPr lang="en-IN" dirty="0"/>
          </a:p>
        </p:txBody>
      </p:sp>
      <p:sp>
        <p:nvSpPr>
          <p:cNvPr id="38" name="TextBox 37">
            <a:extLst>
              <a:ext uri="{FF2B5EF4-FFF2-40B4-BE49-F238E27FC236}">
                <a16:creationId xmlns="" xmlns:a16="http://schemas.microsoft.com/office/drawing/2014/main" id="{27B5F05F-2F18-A90F-BA85-93D8154E3443}"/>
              </a:ext>
            </a:extLst>
          </p:cNvPr>
          <p:cNvSpPr txBox="1"/>
          <p:nvPr/>
        </p:nvSpPr>
        <p:spPr>
          <a:xfrm>
            <a:off x="3117850" y="4489351"/>
            <a:ext cx="1911960" cy="2308324"/>
          </a:xfrm>
          <a:prstGeom prst="rect">
            <a:avLst/>
          </a:prstGeom>
          <a:noFill/>
        </p:spPr>
        <p:txBody>
          <a:bodyPr wrap="square" rtlCol="0">
            <a:spAutoFit/>
          </a:bodyPr>
          <a:lstStyle/>
          <a:p>
            <a:pPr>
              <a:spcAft>
                <a:spcPts val="0"/>
              </a:spcAft>
            </a:pPr>
            <a:r>
              <a:rPr lang="en-IN" sz="1800" dirty="0">
                <a:effectLst/>
                <a:latin typeface="Times New Roman" panose="02020603050405020304" pitchFamily="18" charset="0"/>
                <a:ea typeface="Calibri" panose="020F0502020204030204" pitchFamily="34" charset="0"/>
              </a:rPr>
              <a:t>1. Webinars to continue</a:t>
            </a:r>
          </a:p>
          <a:p>
            <a:pPr>
              <a:spcAft>
                <a:spcPts val="0"/>
              </a:spcAft>
            </a:pPr>
            <a:r>
              <a:rPr lang="en-IN" sz="1800" dirty="0">
                <a:effectLst/>
                <a:latin typeface="Times New Roman" panose="02020603050405020304" pitchFamily="18" charset="0"/>
                <a:ea typeface="Calibri" panose="020F0502020204030204" pitchFamily="34" charset="0"/>
              </a:rPr>
              <a:t>2. Publish papers ( Council members to collaborate )</a:t>
            </a:r>
          </a:p>
          <a:p>
            <a:pPr>
              <a:spcAft>
                <a:spcPts val="0"/>
              </a:spcAft>
            </a:pPr>
            <a:r>
              <a:rPr lang="en-IN" sz="1800" dirty="0">
                <a:effectLst/>
                <a:latin typeface="Times New Roman" panose="02020603050405020304" pitchFamily="18" charset="0"/>
                <a:ea typeface="Calibri" panose="020F0502020204030204" pitchFamily="34" charset="0"/>
              </a:rPr>
              <a:t>3. Plan for a big event(Conference)</a:t>
            </a:r>
          </a:p>
          <a:p>
            <a:endParaRPr lang="en-IN" dirty="0"/>
          </a:p>
        </p:txBody>
      </p:sp>
      <p:pic>
        <p:nvPicPr>
          <p:cNvPr id="40" name="Graphic 39" descr="Female Profile">
            <a:extLst>
              <a:ext uri="{FF2B5EF4-FFF2-40B4-BE49-F238E27FC236}">
                <a16:creationId xmlns="" xmlns:a16="http://schemas.microsoft.com/office/drawing/2014/main" id="{E6D43030-6552-CFFE-7A4E-382F384101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7595850" y="8626472"/>
            <a:ext cx="2331794" cy="2507373"/>
          </a:xfrm>
          <a:prstGeom prst="rect">
            <a:avLst/>
          </a:prstGeom>
        </p:spPr>
      </p:pic>
      <p:pic>
        <p:nvPicPr>
          <p:cNvPr id="1026" name="Picture 2" descr="May 2023 calendar | free printable calendar">
            <a:extLst>
              <a:ext uri="{FF2B5EF4-FFF2-40B4-BE49-F238E27FC236}">
                <a16:creationId xmlns="" xmlns:a16="http://schemas.microsoft.com/office/drawing/2014/main" id="{0B4BD003-A65C-7511-E176-1880D18159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69556" y="4717350"/>
            <a:ext cx="2845802" cy="2156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related image detail">
            <a:extLst>
              <a:ext uri="{FF2B5EF4-FFF2-40B4-BE49-F238E27FC236}">
                <a16:creationId xmlns="" xmlns:a16="http://schemas.microsoft.com/office/drawing/2014/main" id="{C9967EF1-3F34-4E26-0CAE-98E272E138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51543" y="3292475"/>
            <a:ext cx="2658107" cy="21607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uly 2023 calendar | free printable calendar">
            <a:extLst>
              <a:ext uri="{FF2B5EF4-FFF2-40B4-BE49-F238E27FC236}">
                <a16:creationId xmlns="" xmlns:a16="http://schemas.microsoft.com/office/drawing/2014/main" id="{A0944635-CB3B-CE60-1398-540D6E6800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2850" y="4922057"/>
            <a:ext cx="2851422" cy="24090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cember 2023 calendar | free printable calendar">
            <a:extLst>
              <a:ext uri="{FF2B5EF4-FFF2-40B4-BE49-F238E27FC236}">
                <a16:creationId xmlns="" xmlns:a16="http://schemas.microsoft.com/office/drawing/2014/main" id="{49213B9C-EA79-CBF4-B137-A5EDCDB8B6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201" y="3597275"/>
            <a:ext cx="2853406" cy="216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9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anim calcmode="lin" valueType="num">
                                      <p:cBhvr additive="base">
                                        <p:cTn id="27" dur="500" fill="hold"/>
                                        <p:tgtEl>
                                          <p:spTgt spid="1034"/>
                                        </p:tgtEl>
                                        <p:attrNameLst>
                                          <p:attrName>ppt_x</p:attrName>
                                        </p:attrNameLst>
                                      </p:cBhvr>
                                      <p:tavLst>
                                        <p:tav tm="0">
                                          <p:val>
                                            <p:strVal val="#ppt_x"/>
                                          </p:val>
                                        </p:tav>
                                        <p:tav tm="100000">
                                          <p:val>
                                            <p:strVal val="#ppt_x"/>
                                          </p:val>
                                        </p:tav>
                                      </p:tavLst>
                                    </p:anim>
                                    <p:anim calcmode="lin" valueType="num">
                                      <p:cBhvr additive="base">
                                        <p:cTn id="28" dur="500" fill="hold"/>
                                        <p:tgtEl>
                                          <p:spTgt spid="103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38"/>
                                        </p:tgtEl>
                                        <p:attrNameLst>
                                          <p:attrName>style.visibility</p:attrName>
                                        </p:attrNameLst>
                                      </p:cBhvr>
                                      <p:to>
                                        <p:strVal val="visible"/>
                                      </p:to>
                                    </p:set>
                                    <p:anim calcmode="lin" valueType="num">
                                      <p:cBhvr additive="base">
                                        <p:cTn id="31" dur="500" fill="hold"/>
                                        <p:tgtEl>
                                          <p:spTgt spid="1038"/>
                                        </p:tgtEl>
                                        <p:attrNameLst>
                                          <p:attrName>ppt_x</p:attrName>
                                        </p:attrNameLst>
                                      </p:cBhvr>
                                      <p:tavLst>
                                        <p:tav tm="0">
                                          <p:val>
                                            <p:strVal val="#ppt_x"/>
                                          </p:val>
                                        </p:tav>
                                        <p:tav tm="100000">
                                          <p:val>
                                            <p:strVal val="#ppt_x"/>
                                          </p:val>
                                        </p:tav>
                                      </p:tavLst>
                                    </p:anim>
                                    <p:anim calcmode="lin" valueType="num">
                                      <p:cBhvr additive="base">
                                        <p:cTn id="32" dur="500" fill="hold"/>
                                        <p:tgtEl>
                                          <p:spTgt spid="10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5" presetClass="path" presetSubtype="0" accel="50000" decel="50000" fill="hold" nodeType="clickEffect">
                                  <p:stCondLst>
                                    <p:cond delay="0"/>
                                  </p:stCondLst>
                                  <p:childTnLst>
                                    <p:animMotion origin="layout" path="M 0 0 L -0.25 0 E" pathEditMode="relative" ptsTypes="">
                                      <p:cBhvr>
                                        <p:cTn id="74" dur="2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P spid="36"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207238" y="3114254"/>
            <a:ext cx="10445011" cy="170816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IN" sz="11100" b="1" i="1" u="none" strike="noStrike" kern="1200" cap="none" spc="5" normalizeH="0" baseline="0" noProof="0" dirty="0">
                <a:ln>
                  <a:noFill/>
                </a:ln>
                <a:solidFill>
                  <a:prstClr val="black"/>
                </a:solidFill>
                <a:effectLst/>
                <a:uLnTx/>
                <a:uFillTx/>
                <a:latin typeface="Times New Roman"/>
                <a:ea typeface="+mn-ea"/>
                <a:cs typeface="Times New Roman"/>
              </a:rPr>
              <a:t>Thank you </a:t>
            </a:r>
            <a:endParaRPr kumimoji="0" sz="111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5" name="object 5"/>
          <p:cNvSpPr txBox="1"/>
          <p:nvPr/>
        </p:nvSpPr>
        <p:spPr>
          <a:xfrm>
            <a:off x="1207239" y="4662620"/>
            <a:ext cx="11120120" cy="4732065"/>
          </a:xfrm>
          <a:prstGeom prst="rect">
            <a:avLst/>
          </a:prstGeom>
        </p:spPr>
        <p:txBody>
          <a:bodyPr vert="horz" wrap="square" lIns="0" tIns="0" rIns="0" bIns="0" rtlCol="0">
            <a:spAutoFit/>
          </a:bodyPr>
          <a:lstStyle/>
          <a:p>
            <a:pPr marL="12700" marR="0" lvl="0" indent="0" algn="l" defTabSz="914400" rtl="0" eaLnBrk="1" fontAlgn="auto" latinLnBrk="0" hangingPunct="1">
              <a:lnSpc>
                <a:spcPts val="12280"/>
              </a:lnSpc>
              <a:spcBef>
                <a:spcPts val="0"/>
              </a:spcBef>
              <a:spcAft>
                <a:spcPts val="0"/>
              </a:spcAft>
              <a:buClrTx/>
              <a:buSzTx/>
              <a:buFontTx/>
              <a:buNone/>
              <a:tabLst/>
              <a:defRPr/>
            </a:pPr>
            <a:r>
              <a:rPr kumimoji="0" lang="en-IN" sz="11100" b="1" i="1" u="none" strike="noStrike" kern="1200" cap="none" spc="-509" normalizeH="0" baseline="0" noProof="0" dirty="0">
                <a:ln>
                  <a:noFill/>
                </a:ln>
                <a:solidFill>
                  <a:prstClr val="black"/>
                </a:solidFill>
                <a:effectLst/>
                <a:uLnTx/>
                <a:uFillTx/>
                <a:latin typeface="Times New Roman"/>
                <a:ea typeface="+mn-ea"/>
                <a:cs typeface="Times New Roman"/>
              </a:rPr>
              <a:t>Corporate Sustainability </a:t>
            </a:r>
            <a:r>
              <a:rPr kumimoji="0" sz="11100" b="1" i="1" u="none" strike="noStrike" kern="1200" cap="none" spc="-509" normalizeH="0" baseline="0" noProof="0" dirty="0">
                <a:ln>
                  <a:noFill/>
                </a:ln>
                <a:solidFill>
                  <a:prstClr val="black"/>
                </a:solidFill>
                <a:effectLst/>
                <a:uLnTx/>
                <a:uFillTx/>
                <a:latin typeface="Times New Roman"/>
                <a:ea typeface="+mn-ea"/>
                <a:cs typeface="Times New Roman"/>
              </a:rPr>
              <a:t>Cou</a:t>
            </a:r>
            <a:r>
              <a:rPr kumimoji="0" sz="11100" b="1" i="1" u="none" strike="noStrike" kern="1200" cap="none" spc="-555" normalizeH="0" baseline="0" noProof="0" dirty="0">
                <a:ln>
                  <a:noFill/>
                </a:ln>
                <a:solidFill>
                  <a:prstClr val="black"/>
                </a:solidFill>
                <a:effectLst/>
                <a:uLnTx/>
                <a:uFillTx/>
                <a:latin typeface="Times New Roman"/>
                <a:ea typeface="+mn-ea"/>
                <a:cs typeface="Times New Roman"/>
              </a:rPr>
              <a:t>n</a:t>
            </a:r>
            <a:r>
              <a:rPr kumimoji="0" sz="11100" b="1" i="1" u="none" strike="noStrike" kern="1200" cap="none" spc="-480" normalizeH="0" baseline="0" noProof="0" dirty="0">
                <a:ln>
                  <a:noFill/>
                </a:ln>
                <a:solidFill>
                  <a:prstClr val="black"/>
                </a:solidFill>
                <a:effectLst/>
                <a:uLnTx/>
                <a:uFillTx/>
                <a:latin typeface="Times New Roman"/>
                <a:ea typeface="+mn-ea"/>
                <a:cs typeface="Times New Roman"/>
              </a:rPr>
              <a:t>c</a:t>
            </a:r>
            <a:r>
              <a:rPr kumimoji="0" sz="11100" b="1" i="1" u="none" strike="noStrike" kern="1200" cap="none" spc="-190" normalizeH="0" baseline="0" noProof="0" dirty="0">
                <a:ln>
                  <a:noFill/>
                </a:ln>
                <a:solidFill>
                  <a:prstClr val="black"/>
                </a:solidFill>
                <a:effectLst/>
                <a:uLnTx/>
                <a:uFillTx/>
                <a:latin typeface="Times New Roman"/>
                <a:ea typeface="+mn-ea"/>
                <a:cs typeface="Times New Roman"/>
              </a:rPr>
              <a:t>il</a:t>
            </a:r>
            <a:r>
              <a:rPr kumimoji="0" sz="11100" b="1" i="1" u="none" strike="noStrike" kern="1200" cap="none" spc="-440" normalizeH="0" baseline="0" noProof="0" dirty="0">
                <a:ln>
                  <a:noFill/>
                </a:ln>
                <a:solidFill>
                  <a:prstClr val="black"/>
                </a:solidFill>
                <a:effectLst/>
                <a:uLnTx/>
                <a:uFillTx/>
                <a:latin typeface="Times New Roman"/>
                <a:ea typeface="+mn-ea"/>
                <a:cs typeface="Times New Roman"/>
              </a:rPr>
              <a:t> </a:t>
            </a:r>
            <a:r>
              <a:rPr kumimoji="0" sz="11100" b="1" i="1" u="none" strike="noStrike" kern="1200" cap="none" spc="-480" normalizeH="0" baseline="0" noProof="0" dirty="0">
                <a:ln>
                  <a:noFill/>
                </a:ln>
                <a:solidFill>
                  <a:prstClr val="black"/>
                </a:solidFill>
                <a:effectLst/>
                <a:uLnTx/>
                <a:uFillTx/>
                <a:latin typeface="Times New Roman"/>
                <a:ea typeface="+mn-ea"/>
                <a:cs typeface="Times New Roman"/>
              </a:rPr>
              <a:t>M</a:t>
            </a:r>
            <a:r>
              <a:rPr kumimoji="0" sz="11100" b="1" i="1" u="none" strike="noStrike" kern="1200" cap="none" spc="-365" normalizeH="0" baseline="0" noProof="0" dirty="0">
                <a:ln>
                  <a:noFill/>
                </a:ln>
                <a:solidFill>
                  <a:prstClr val="black"/>
                </a:solidFill>
                <a:effectLst/>
                <a:uLnTx/>
                <a:uFillTx/>
                <a:latin typeface="Times New Roman"/>
                <a:ea typeface="+mn-ea"/>
                <a:cs typeface="Times New Roman"/>
              </a:rPr>
              <a:t>embe</a:t>
            </a:r>
            <a:r>
              <a:rPr kumimoji="0" sz="11100" b="1" i="1" u="none" strike="noStrike" kern="1200" cap="none" spc="-320" normalizeH="0" baseline="0" noProof="0" dirty="0">
                <a:ln>
                  <a:noFill/>
                </a:ln>
                <a:solidFill>
                  <a:prstClr val="black"/>
                </a:solidFill>
                <a:effectLst/>
                <a:uLnTx/>
                <a:uFillTx/>
                <a:latin typeface="Times New Roman"/>
                <a:ea typeface="+mn-ea"/>
                <a:cs typeface="Times New Roman"/>
              </a:rPr>
              <a:t>r</a:t>
            </a:r>
            <a:r>
              <a:rPr kumimoji="0" sz="11100" b="1" i="1" u="none" strike="noStrike" kern="1200" cap="none" spc="-350" normalizeH="0" baseline="0" noProof="0" dirty="0">
                <a:ln>
                  <a:noFill/>
                </a:ln>
                <a:solidFill>
                  <a:prstClr val="black"/>
                </a:solidFill>
                <a:effectLst/>
                <a:uLnTx/>
                <a:uFillTx/>
                <a:latin typeface="Times New Roman"/>
                <a:ea typeface="+mn-ea"/>
                <a:cs typeface="Times New Roman"/>
              </a:rPr>
              <a:t>s</a:t>
            </a:r>
            <a:endParaRPr kumimoji="0" sz="13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6" name="object 6"/>
          <p:cNvSpPr txBox="1"/>
          <p:nvPr/>
        </p:nvSpPr>
        <p:spPr>
          <a:xfrm>
            <a:off x="13404850" y="15875"/>
            <a:ext cx="6505420" cy="1138773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3200" b="1" u="none" strike="noStrike" kern="1200" cap="none" spc="-135" normalizeH="0" baseline="0" noProof="0" dirty="0">
                <a:ln>
                  <a:noFill/>
                </a:ln>
                <a:solidFill>
                  <a:schemeClr val="accent6">
                    <a:lumMod val="50000"/>
                  </a:schemeClr>
                </a:solidFill>
                <a:effectLst/>
                <a:uLnTx/>
                <a:uFillTx/>
                <a:latin typeface="Times New Roman"/>
                <a:ea typeface="+mn-ea"/>
                <a:cs typeface="Times New Roman"/>
              </a:rPr>
              <a:t>P</a:t>
            </a:r>
            <a:r>
              <a:rPr kumimoji="0" sz="3200" b="1" u="none" strike="noStrike" kern="1200" cap="none" spc="-150" normalizeH="0" baseline="0" noProof="0" dirty="0">
                <a:ln>
                  <a:noFill/>
                </a:ln>
                <a:solidFill>
                  <a:schemeClr val="accent6">
                    <a:lumMod val="50000"/>
                  </a:schemeClr>
                </a:solidFill>
                <a:effectLst/>
                <a:uLnTx/>
                <a:uFillTx/>
                <a:latin typeface="Times New Roman"/>
                <a:ea typeface="+mn-ea"/>
                <a:cs typeface="Times New Roman"/>
              </a:rPr>
              <a:t>r</a:t>
            </a:r>
            <a:r>
              <a:rPr kumimoji="0" sz="3200" b="1" u="none" strike="noStrike" kern="1200" cap="none" spc="-185" normalizeH="0" baseline="0" noProof="0" dirty="0">
                <a:ln>
                  <a:noFill/>
                </a:ln>
                <a:solidFill>
                  <a:schemeClr val="accent6">
                    <a:lumMod val="50000"/>
                  </a:schemeClr>
                </a:solidFill>
                <a:effectLst/>
                <a:uLnTx/>
                <a:uFillTx/>
                <a:latin typeface="Times New Roman"/>
                <a:ea typeface="+mn-ea"/>
                <a:cs typeface="Times New Roman"/>
              </a:rPr>
              <a:t>e</a:t>
            </a:r>
            <a:r>
              <a:rPr kumimoji="0" sz="3200" b="1" u="none" strike="noStrike" kern="1200" cap="none" spc="-55" normalizeH="0" baseline="0" noProof="0" dirty="0">
                <a:ln>
                  <a:noFill/>
                </a:ln>
                <a:solidFill>
                  <a:schemeClr val="accent6">
                    <a:lumMod val="50000"/>
                  </a:schemeClr>
                </a:solidFill>
                <a:effectLst/>
                <a:uLnTx/>
                <a:uFillTx/>
                <a:latin typeface="Times New Roman"/>
                <a:ea typeface="+mn-ea"/>
                <a:cs typeface="Times New Roman"/>
              </a:rPr>
              <a:t>siden</a:t>
            </a:r>
            <a:r>
              <a:rPr kumimoji="0" sz="3200" b="1" u="none" strike="noStrike" kern="1200" cap="none" spc="5" normalizeH="0" baseline="0" noProof="0" dirty="0">
                <a:ln>
                  <a:noFill/>
                </a:ln>
                <a:solidFill>
                  <a:schemeClr val="accent6">
                    <a:lumMod val="50000"/>
                  </a:schemeClr>
                </a:solidFill>
                <a:effectLst/>
                <a:uLnTx/>
                <a:uFillTx/>
                <a:latin typeface="Times New Roman"/>
                <a:ea typeface="+mn-ea"/>
                <a:cs typeface="Times New Roman"/>
              </a:rPr>
              <a:t>t</a:t>
            </a:r>
            <a:r>
              <a:rPr kumimoji="0" lang="en-IN" sz="3200" b="1" u="none" strike="noStrike" kern="1200" cap="none" spc="5" normalizeH="0" baseline="0" noProof="0" dirty="0">
                <a:ln>
                  <a:noFill/>
                </a:ln>
                <a:solidFill>
                  <a:schemeClr val="accent6">
                    <a:lumMod val="50000"/>
                  </a:schemeClr>
                </a:solidFill>
                <a:effectLst/>
                <a:uLnTx/>
                <a:uFillTx/>
                <a:latin typeface="Times New Roman"/>
                <a:ea typeface="+mn-ea"/>
                <a:cs typeface="Times New Roman"/>
              </a:rPr>
              <a:t> : Sonali Dutta</a:t>
            </a:r>
            <a:r>
              <a:rPr kumimoji="0" lang="en-US" sz="3200" b="1" u="none" strike="noStrike" kern="1200" cap="none" spc="-70" normalizeH="0" baseline="0" noProof="0" dirty="0">
                <a:ln>
                  <a:noFill/>
                </a:ln>
                <a:solidFill>
                  <a:schemeClr val="accent6">
                    <a:lumMod val="50000"/>
                  </a:schemeClr>
                </a:solidFill>
                <a:effectLst/>
                <a:uLnTx/>
                <a:uFillTx/>
                <a:latin typeface="Times New Roman"/>
                <a:ea typeface="+mn-ea"/>
                <a:cs typeface="Times New Roman"/>
              </a:rPr>
              <a:t> </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3200" b="1" u="none" strike="noStrike" kern="1200" cap="none" spc="-130" normalizeH="0" baseline="0" noProof="0" dirty="0">
                <a:ln>
                  <a:noFill/>
                </a:ln>
                <a:solidFill>
                  <a:schemeClr val="accent6">
                    <a:lumMod val="50000"/>
                  </a:schemeClr>
                </a:solidFill>
                <a:effectLst/>
                <a:uLnTx/>
                <a:uFillTx/>
                <a:latin typeface="Times New Roman"/>
                <a:ea typeface="+mn-ea"/>
                <a:cs typeface="Times New Roman"/>
              </a:rPr>
              <a:t>Vi</a:t>
            </a:r>
            <a:r>
              <a:rPr kumimoji="0" sz="3200" b="1" u="none" strike="noStrike" kern="1200" cap="none" spc="-175" normalizeH="0" baseline="0" noProof="0" dirty="0">
                <a:ln>
                  <a:noFill/>
                </a:ln>
                <a:solidFill>
                  <a:schemeClr val="accent6">
                    <a:lumMod val="50000"/>
                  </a:schemeClr>
                </a:solidFill>
                <a:effectLst/>
                <a:uLnTx/>
                <a:uFillTx/>
                <a:latin typeface="Times New Roman"/>
                <a:ea typeface="+mn-ea"/>
                <a:cs typeface="Times New Roman"/>
              </a:rPr>
              <a:t>c</a:t>
            </a:r>
            <a:r>
              <a:rPr kumimoji="0" sz="3200" b="1" u="none" strike="noStrike" kern="1200" cap="none" spc="-150" normalizeH="0" baseline="0" noProof="0" dirty="0">
                <a:ln>
                  <a:noFill/>
                </a:ln>
                <a:solidFill>
                  <a:schemeClr val="accent6">
                    <a:lumMod val="50000"/>
                  </a:schemeClr>
                </a:solidFill>
                <a:effectLst/>
                <a:uLnTx/>
                <a:uFillTx/>
                <a:latin typeface="Times New Roman"/>
                <a:ea typeface="+mn-ea"/>
                <a:cs typeface="Times New Roman"/>
              </a:rPr>
              <a:t>e</a:t>
            </a:r>
            <a:r>
              <a:rPr kumimoji="0" sz="3200" b="1" u="none" strike="noStrike" kern="1200" cap="none" spc="-120" normalizeH="0" baseline="0" noProof="0" dirty="0">
                <a:ln>
                  <a:noFill/>
                </a:ln>
                <a:solidFill>
                  <a:schemeClr val="accent6">
                    <a:lumMod val="50000"/>
                  </a:schemeClr>
                </a:solidFill>
                <a:effectLst/>
                <a:uLnTx/>
                <a:uFillTx/>
                <a:latin typeface="Times New Roman"/>
                <a:ea typeface="+mn-ea"/>
                <a:cs typeface="Times New Roman"/>
              </a:rPr>
              <a:t> </a:t>
            </a:r>
            <a:r>
              <a:rPr kumimoji="0" sz="3200" b="1" u="none" strike="noStrike" kern="1200" cap="none" spc="-135" normalizeH="0" baseline="0" noProof="0" dirty="0">
                <a:ln>
                  <a:noFill/>
                </a:ln>
                <a:solidFill>
                  <a:schemeClr val="accent6">
                    <a:lumMod val="50000"/>
                  </a:schemeClr>
                </a:solidFill>
                <a:effectLst/>
                <a:uLnTx/>
                <a:uFillTx/>
                <a:latin typeface="Times New Roman"/>
                <a:ea typeface="+mn-ea"/>
                <a:cs typeface="Times New Roman"/>
              </a:rPr>
              <a:t>P</a:t>
            </a:r>
            <a:r>
              <a:rPr kumimoji="0" sz="3200" b="1" u="none" strike="noStrike" kern="1200" cap="none" spc="-150" normalizeH="0" baseline="0" noProof="0" dirty="0">
                <a:ln>
                  <a:noFill/>
                </a:ln>
                <a:solidFill>
                  <a:schemeClr val="accent6">
                    <a:lumMod val="50000"/>
                  </a:schemeClr>
                </a:solidFill>
                <a:effectLst/>
                <a:uLnTx/>
                <a:uFillTx/>
                <a:latin typeface="Times New Roman"/>
                <a:ea typeface="+mn-ea"/>
                <a:cs typeface="Times New Roman"/>
              </a:rPr>
              <a:t>r</a:t>
            </a:r>
            <a:r>
              <a:rPr kumimoji="0" sz="3200" b="1" u="none" strike="noStrike" kern="1200" cap="none" spc="-185" normalizeH="0" baseline="0" noProof="0" dirty="0">
                <a:ln>
                  <a:noFill/>
                </a:ln>
                <a:solidFill>
                  <a:schemeClr val="accent6">
                    <a:lumMod val="50000"/>
                  </a:schemeClr>
                </a:solidFill>
                <a:effectLst/>
                <a:uLnTx/>
                <a:uFillTx/>
                <a:latin typeface="Times New Roman"/>
                <a:ea typeface="+mn-ea"/>
                <a:cs typeface="Times New Roman"/>
              </a:rPr>
              <a:t>e</a:t>
            </a:r>
            <a:r>
              <a:rPr kumimoji="0" sz="3200" b="1" u="none" strike="noStrike" kern="1200" cap="none" spc="-50" normalizeH="0" baseline="0" noProof="0" dirty="0">
                <a:ln>
                  <a:noFill/>
                </a:ln>
                <a:solidFill>
                  <a:schemeClr val="accent6">
                    <a:lumMod val="50000"/>
                  </a:schemeClr>
                </a:solidFill>
                <a:effectLst/>
                <a:uLnTx/>
                <a:uFillTx/>
                <a:latin typeface="Times New Roman"/>
                <a:ea typeface="+mn-ea"/>
                <a:cs typeface="Times New Roman"/>
              </a:rPr>
              <a:t>sident</a:t>
            </a:r>
            <a:r>
              <a:rPr kumimoji="0" lang="en-IN" sz="3200" b="1" u="none" strike="noStrike" kern="1200" cap="none" spc="-50" normalizeH="0" baseline="0" noProof="0" dirty="0">
                <a:ln>
                  <a:noFill/>
                </a:ln>
                <a:solidFill>
                  <a:schemeClr val="accent6">
                    <a:lumMod val="50000"/>
                  </a:schemeClr>
                </a:solidFill>
                <a:effectLst/>
                <a:uLnTx/>
                <a:uFillTx/>
                <a:latin typeface="Times New Roman"/>
                <a:ea typeface="+mn-ea"/>
                <a:cs typeface="Times New Roman"/>
              </a:rPr>
              <a:t> : Disha Banerjee</a:t>
            </a: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IN" sz="3200" b="1" u="none" strike="noStrike" kern="1200" cap="none" spc="-50" normalizeH="0" baseline="0" noProof="0" dirty="0">
              <a:ln>
                <a:noFill/>
              </a:ln>
              <a:solidFill>
                <a:schemeClr val="accent6">
                  <a:lumMod val="50000"/>
                </a:schemeClr>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lang="en-IN" sz="2800" b="1" spc="-50" dirty="0">
                <a:latin typeface="Times New Roman"/>
                <a:cs typeface="Times New Roman"/>
              </a:rPr>
              <a:t>Members</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Anuradha Dixit</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Deepa </a:t>
            </a:r>
            <a:r>
              <a:rPr lang="en-IN" sz="2800" b="1" spc="-50" dirty="0" err="1">
                <a:latin typeface="Times New Roman"/>
                <a:cs typeface="Times New Roman"/>
              </a:rPr>
              <a:t>Rajganesh</a:t>
            </a:r>
            <a:endParaRPr lang="en-IN" sz="2800" b="1" spc="-50" dirty="0">
              <a:latin typeface="Times New Roman"/>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Gitanjali Solanki</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Gina Krishnan</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err="1">
                <a:ln>
                  <a:noFill/>
                </a:ln>
                <a:effectLst/>
                <a:uLnTx/>
                <a:uFillTx/>
                <a:latin typeface="Times New Roman"/>
                <a:ea typeface="+mn-ea"/>
                <a:cs typeface="Times New Roman"/>
              </a:rPr>
              <a:t>Indraani</a:t>
            </a:r>
            <a:r>
              <a:rPr kumimoji="0" lang="en-IN" sz="2800" b="1" u="none" strike="noStrike" kern="1200" cap="none" spc="-50" normalizeH="0" baseline="0" noProof="0" dirty="0">
                <a:ln>
                  <a:noFill/>
                </a:ln>
                <a:effectLst/>
                <a:uLnTx/>
                <a:uFillTx/>
                <a:latin typeface="Times New Roman"/>
                <a:ea typeface="+mn-ea"/>
                <a:cs typeface="Times New Roman"/>
              </a:rPr>
              <a:t> Singh</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Leena </a:t>
            </a:r>
            <a:r>
              <a:rPr lang="en-IN" sz="2800" b="1" spc="-50" dirty="0" err="1">
                <a:latin typeface="Times New Roman"/>
                <a:cs typeface="Times New Roman"/>
              </a:rPr>
              <a:t>Bhanot</a:t>
            </a:r>
            <a:endParaRPr lang="en-IN" sz="2800" b="1" spc="-50" dirty="0">
              <a:latin typeface="Times New Roman"/>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Nalini Fernandez</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Nanda Dave</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err="1">
                <a:ln>
                  <a:noFill/>
                </a:ln>
                <a:effectLst/>
                <a:uLnTx/>
                <a:uFillTx/>
                <a:latin typeface="Times New Roman"/>
                <a:ea typeface="+mn-ea"/>
                <a:cs typeface="Times New Roman"/>
              </a:rPr>
              <a:t>Naumita</a:t>
            </a:r>
            <a:r>
              <a:rPr kumimoji="0" lang="en-IN" sz="2800" b="1" u="none" strike="noStrike" kern="1200" cap="none" spc="-50" normalizeH="0" baseline="0" noProof="0" dirty="0">
                <a:ln>
                  <a:noFill/>
                </a:ln>
                <a:effectLst/>
                <a:uLnTx/>
                <a:uFillTx/>
                <a:latin typeface="Times New Roman"/>
                <a:ea typeface="+mn-ea"/>
                <a:cs typeface="Times New Roman"/>
              </a:rPr>
              <a:t> Chopra</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Nivedita Jadhav</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Padma </a:t>
            </a:r>
            <a:r>
              <a:rPr kumimoji="0" lang="en-IN" sz="2800" b="1" u="none" strike="noStrike" kern="1200" cap="none" spc="-50" normalizeH="0" baseline="0" noProof="0" dirty="0" err="1">
                <a:ln>
                  <a:noFill/>
                </a:ln>
                <a:effectLst/>
                <a:uLnTx/>
                <a:uFillTx/>
                <a:latin typeface="Times New Roman"/>
                <a:ea typeface="+mn-ea"/>
                <a:cs typeface="Times New Roman"/>
              </a:rPr>
              <a:t>Chankravadhanula</a:t>
            </a:r>
            <a:endParaRPr kumimoji="0" lang="en-IN" sz="2800" b="1" u="none" strike="noStrike" kern="1200" cap="none" spc="-50" normalizeH="0" baseline="0" noProof="0" dirty="0">
              <a:ln>
                <a:noFill/>
              </a:ln>
              <a:effectLst/>
              <a:uLnTx/>
              <a:uFillTx/>
              <a:latin typeface="Times New Roman"/>
              <a:ea typeface="+mn-ea"/>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Renuka </a:t>
            </a:r>
            <a:r>
              <a:rPr lang="en-IN" sz="2800" b="1" spc="-50" dirty="0" err="1">
                <a:latin typeface="Times New Roman"/>
                <a:cs typeface="Times New Roman"/>
              </a:rPr>
              <a:t>Salwal</a:t>
            </a:r>
            <a:endParaRPr kumimoji="0" lang="en-IN" sz="2800" b="1" u="none" strike="noStrike" kern="1200" cap="none" spc="-50" normalizeH="0" baseline="0" noProof="0" dirty="0">
              <a:ln>
                <a:noFill/>
              </a:ln>
              <a:effectLst/>
              <a:uLnTx/>
              <a:uFillTx/>
              <a:latin typeface="Times New Roman"/>
              <a:ea typeface="+mn-ea"/>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Rohini Khuller</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err="1">
                <a:latin typeface="Times New Roman"/>
                <a:cs typeface="Times New Roman"/>
              </a:rPr>
              <a:t>Roshini</a:t>
            </a:r>
            <a:r>
              <a:rPr lang="en-IN" sz="2800" b="1" spc="-50" dirty="0">
                <a:latin typeface="Times New Roman"/>
                <a:cs typeface="Times New Roman"/>
              </a:rPr>
              <a:t> </a:t>
            </a:r>
            <a:r>
              <a:rPr lang="en-IN" sz="2800" b="1" spc="-50" dirty="0" err="1">
                <a:latin typeface="Times New Roman"/>
                <a:cs typeface="Times New Roman"/>
              </a:rPr>
              <a:t>Easow</a:t>
            </a:r>
            <a:endParaRPr lang="en-IN" sz="2800" b="1" spc="-50" dirty="0">
              <a:latin typeface="Times New Roman"/>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Sameera </a:t>
            </a:r>
            <a:r>
              <a:rPr kumimoji="0" lang="en-IN" sz="2800" b="1" u="none" strike="noStrike" kern="1200" cap="none" spc="-50" normalizeH="0" baseline="0" noProof="0" dirty="0" err="1">
                <a:ln>
                  <a:noFill/>
                </a:ln>
                <a:effectLst/>
                <a:uLnTx/>
                <a:uFillTx/>
                <a:latin typeface="Times New Roman"/>
                <a:ea typeface="+mn-ea"/>
                <a:cs typeface="Times New Roman"/>
              </a:rPr>
              <a:t>Satija</a:t>
            </a:r>
            <a:endParaRPr kumimoji="0" lang="en-IN" sz="2800" b="1" u="none" strike="noStrike" kern="1200" cap="none" spc="-50" normalizeH="0" baseline="0" noProof="0" dirty="0">
              <a:ln>
                <a:noFill/>
              </a:ln>
              <a:effectLst/>
              <a:uLnTx/>
              <a:uFillTx/>
              <a:latin typeface="Times New Roman"/>
              <a:ea typeface="+mn-ea"/>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Seema Seth</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Shalini Tayal</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err="1">
                <a:ln>
                  <a:noFill/>
                </a:ln>
                <a:effectLst/>
                <a:uLnTx/>
                <a:uFillTx/>
                <a:latin typeface="Times New Roman"/>
                <a:ea typeface="+mn-ea"/>
                <a:cs typeface="Times New Roman"/>
              </a:rPr>
              <a:t>Sumedha</a:t>
            </a:r>
            <a:r>
              <a:rPr kumimoji="0" lang="en-IN" sz="2800" b="1" u="none" strike="noStrike" kern="1200" cap="none" spc="-50" normalizeH="0" baseline="0" noProof="0" dirty="0">
                <a:ln>
                  <a:noFill/>
                </a:ln>
                <a:effectLst/>
                <a:uLnTx/>
                <a:uFillTx/>
                <a:latin typeface="Times New Roman"/>
                <a:ea typeface="+mn-ea"/>
                <a:cs typeface="Times New Roman"/>
              </a:rPr>
              <a:t> Dutta</a:t>
            </a:r>
            <a:endParaRPr lang="en-IN" sz="2800" b="1" spc="-50" dirty="0">
              <a:latin typeface="Times New Roman"/>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Sushmita Singha</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IN" sz="2800" b="1" spc="-50" dirty="0">
                <a:latin typeface="Times New Roman"/>
                <a:cs typeface="Times New Roman"/>
              </a:rPr>
              <a:t> Tina Pathak</a:t>
            </a:r>
          </a:p>
          <a:p>
            <a:pPr marL="4699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IN" sz="2800" b="1" u="none" strike="noStrike" kern="1200" cap="none" spc="-50" normalizeH="0" baseline="0" noProof="0" dirty="0">
                <a:ln>
                  <a:noFill/>
                </a:ln>
                <a:effectLst/>
                <a:uLnTx/>
                <a:uFillTx/>
                <a:latin typeface="Times New Roman"/>
                <a:ea typeface="+mn-ea"/>
                <a:cs typeface="Times New Roman"/>
              </a:rPr>
              <a:t> Vibha Malhotra</a:t>
            </a:r>
          </a:p>
          <a:p>
            <a:pPr marL="12700" marR="0" lvl="0" algn="l" defTabSz="914400" rtl="0" eaLnBrk="1" fontAlgn="auto" latinLnBrk="0" hangingPunct="1">
              <a:lnSpc>
                <a:spcPct val="100000"/>
              </a:lnSpc>
              <a:spcBef>
                <a:spcPts val="0"/>
              </a:spcBef>
              <a:spcAft>
                <a:spcPts val="0"/>
              </a:spcAft>
              <a:buClrTx/>
              <a:buSzTx/>
              <a:tabLst/>
              <a:defRPr/>
            </a:pPr>
            <a:endParaRPr kumimoji="0" lang="en-IN" sz="3200" b="1" u="none" strike="noStrike" kern="1200" cap="none" spc="-50" normalizeH="0" baseline="0" noProof="0" dirty="0">
              <a:ln>
                <a:noFill/>
              </a:ln>
              <a:effectLst/>
              <a:uLnTx/>
              <a:uFillTx/>
              <a:latin typeface="Times New Roman"/>
              <a:ea typeface="+mn-ea"/>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749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6032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VP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DISHA BANERJEE</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4</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57826" y="2484300"/>
            <a:ext cx="11318499" cy="9037775"/>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sp>
        <p:nvSpPr>
          <p:cNvPr id="6" name="Rectangle 5"/>
          <p:cNvSpPr/>
          <p:nvPr/>
        </p:nvSpPr>
        <p:spPr>
          <a:xfrm>
            <a:off x="2828680" y="5650716"/>
            <a:ext cx="8852434" cy="523220"/>
          </a:xfrm>
          <a:prstGeom prst="rect">
            <a:avLst/>
          </a:prstGeom>
        </p:spPr>
        <p:txBody>
          <a:bodyPr wrap="square">
            <a:spAutoFit/>
          </a:bodyPr>
          <a:lstStyle/>
          <a:p>
            <a:r>
              <a:rPr lang="en-US" sz="2800" dirty="0"/>
              <a:t> </a:t>
            </a:r>
            <a:endParaRPr lang="en-IN" sz="2800" dirty="0"/>
          </a:p>
        </p:txBody>
      </p:sp>
      <p:pic>
        <p:nvPicPr>
          <p:cNvPr id="3" name="Picture 2">
            <a:extLst>
              <a:ext uri="{FF2B5EF4-FFF2-40B4-BE49-F238E27FC236}">
                <a16:creationId xmlns="" xmlns:a16="http://schemas.microsoft.com/office/drawing/2014/main" id="{01A3968F-7399-FE76-F41E-4C3E58060A28}"/>
              </a:ext>
            </a:extLst>
          </p:cNvPr>
          <p:cNvPicPr>
            <a:picLocks noChangeAspect="1"/>
          </p:cNvPicPr>
          <p:nvPr/>
        </p:nvPicPr>
        <p:blipFill>
          <a:blip r:embed="rId4"/>
          <a:stretch>
            <a:fillRect/>
          </a:stretch>
        </p:blipFill>
        <p:spPr>
          <a:xfrm>
            <a:off x="13191113" y="4089314"/>
            <a:ext cx="5195258" cy="6061161"/>
          </a:xfrm>
          <a:prstGeom prst="rect">
            <a:avLst/>
          </a:prstGeom>
        </p:spPr>
      </p:pic>
      <p:sp>
        <p:nvSpPr>
          <p:cNvPr id="9" name="TextBox 8">
            <a:extLst>
              <a:ext uri="{FF2B5EF4-FFF2-40B4-BE49-F238E27FC236}">
                <a16:creationId xmlns="" xmlns:a16="http://schemas.microsoft.com/office/drawing/2014/main" id="{70BEE6AD-701E-0DB0-0C41-C0DE143C09F5}"/>
              </a:ext>
            </a:extLst>
          </p:cNvPr>
          <p:cNvSpPr txBox="1"/>
          <p:nvPr/>
        </p:nvSpPr>
        <p:spPr>
          <a:xfrm>
            <a:off x="2203450" y="3749675"/>
            <a:ext cx="10049932" cy="6626622"/>
          </a:xfrm>
          <a:prstGeom prst="rect">
            <a:avLst/>
          </a:prstGeom>
          <a:noFill/>
        </p:spPr>
        <p:txBody>
          <a:bodyPr wrap="square">
            <a:spAutoFit/>
          </a:bodyPr>
          <a:lstStyle/>
          <a:p>
            <a:pPr algn="just">
              <a:lnSpc>
                <a:spcPct val="107000"/>
              </a:lnSpc>
              <a:spcAft>
                <a:spcPts val="800"/>
              </a:spcAft>
            </a:pPr>
            <a:r>
              <a:rPr lang="en-IN"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Experience in Consulting/ Advisory Assignments for Government relations and policy advocacy in Climate Policy Initiative (CPI), Smart Power India (SPI), Electricity Access and electricity services – E&amp;Y, NITI Aayog, Research Triangle Initiative RTI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Have an </a:t>
            </a: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In-depth knowledge of Govt decision making and implementation processes, relationship with the media and a technical competence in India’s energy sector including renewable energy from its early days</a:t>
            </a:r>
            <a:r>
              <a:rPr lang="en-IN"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 have worked as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Director, Policy and Communications, Smart Power India of Rockefeller Foundation</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Vice President, Business and Policy, Affairs Welspun and Secretary General, Solar Power Developers Association</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Head of Policy, Tata Power Solar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Vice President, Corporate Affairs, SREI Group</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Senior Director Government Relations and PR, IEEMA</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VP Corporate Communications and Relationship Management, MW Group of Companies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Freelance Customised Research and Government outreach strategy for various Companies on hydro &amp; renewable energy </a:t>
            </a:r>
          </a:p>
          <a:p>
            <a:pPr marL="285750" lvl="0" indent="-285750" algn="just">
              <a:lnSpc>
                <a:spcPct val="107000"/>
              </a:lnSpc>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TERI, Zoom Developers, Perfect Relations, Vaishnavi Corp Comm,</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Deputy Director &amp; Head, Americas Desk , FICCI </a:t>
            </a:r>
          </a:p>
          <a:p>
            <a:pPr marL="285750" lvl="0" indent="-285750" algn="just">
              <a:lnSpc>
                <a:spcPct val="107000"/>
              </a:lnSpc>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Director, International, ASSOCHAM </a:t>
            </a:r>
          </a:p>
          <a:p>
            <a:pPr marL="285750" lvl="0" indent="-285750" algn="just">
              <a:lnSpc>
                <a:spcPct val="107000"/>
              </a:lnSpc>
              <a:buFont typeface="Wingdings" panose="05000000000000000000" pitchFamily="2" charset="2"/>
              <a:buChar char="§"/>
            </a:pPr>
            <a:r>
              <a:rPr lang="en-GB"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Head, Operations, INDO-AMERICAN CHAMBER OF COMMERCE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55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686963" y="3426883"/>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6032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ANURADHA DIXIT</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5</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2865300"/>
            <a:ext cx="11318499" cy="9037775"/>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i="0" u="none" strike="noStrike" baseline="0" dirty="0">
                <a:solidFill>
                  <a:srgbClr val="000000"/>
                </a:solidFill>
                <a:latin typeface="Times New Roman" panose="02020603050405020304" pitchFamily="18" charset="0"/>
                <a:cs typeface="Times New Roman" panose="02020603050405020304" pitchFamily="18" charset="0"/>
              </a:rPr>
              <a:t>35 + YEARS PRACTICE IN SUPREME COURT, HIGH COURTS OF DIFFERENT STATES AND DISTRICT COURTS</a:t>
            </a:r>
          </a:p>
          <a:p>
            <a:pPr algn="l"/>
            <a:endParaRPr lang="en-IN" sz="2400" b="0" i="0" u="none" strike="noStrike" baseline="0" dirty="0">
              <a:solidFill>
                <a:srgbClr val="000000"/>
              </a:solidFill>
              <a:latin typeface="Times New Roman" panose="02020603050405020304" pitchFamily="18" charset="0"/>
              <a:cs typeface="Times New Roman" panose="02020603050405020304" pitchFamily="18" charset="0"/>
            </a:endParaRPr>
          </a:p>
          <a:p>
            <a:r>
              <a:rPr lang="en-IN" sz="2400" b="0" i="0" u="none" strike="noStrike" baseline="0" dirty="0">
                <a:solidFill>
                  <a:srgbClr val="000000"/>
                </a:solidFill>
                <a:latin typeface="Times New Roman" panose="02020603050405020304" pitchFamily="18" charset="0"/>
                <a:cs typeface="Times New Roman" panose="02020603050405020304" pitchFamily="18" charset="0"/>
              </a:rPr>
              <a:t> </a:t>
            </a:r>
            <a:r>
              <a:rPr lang="en-IN" sz="2400" b="0" i="0" u="none" strike="noStrike" baseline="0" dirty="0">
                <a:solidFill>
                  <a:schemeClr val="tx1"/>
                </a:solidFill>
                <a:latin typeface="Times New Roman" panose="02020603050405020304" pitchFamily="18" charset="0"/>
                <a:cs typeface="Times New Roman" panose="02020603050405020304" pitchFamily="18" charset="0"/>
              </a:rPr>
              <a:t>PRACTICE AREAS </a:t>
            </a:r>
          </a:p>
          <a:p>
            <a:r>
              <a:rPr lang="en-US" sz="2400" b="0" i="0" u="none" strike="noStrike" baseline="0" dirty="0">
                <a:solidFill>
                  <a:schemeClr val="tx1"/>
                </a:solidFill>
                <a:latin typeface="Times New Roman" panose="02020603050405020304" pitchFamily="18" charset="0"/>
                <a:cs typeface="Times New Roman" panose="02020603050405020304" pitchFamily="18" charset="0"/>
              </a:rPr>
              <a:t>Family Law, Business Law (Or Commercial Law); Commercial Litigation, Administrative Law, Adoption Law, Alternative Dispute Resolution, Bankruptcy Law (Creditor Debtor Rights Law Or Insolvency And Reorganization Law), Business Law (Or Commercial Law); Commercial Litigation, Business Organizations Law (Or Companies Law), Constitutional Law, Consumer Law, Contract Law, Corporate Law (Or Company Law), Also Corporate Compliance Law And Corporate Governance Law, Criminal Law, Defamation </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b="0" i="0" u="none" strike="noStrike" baseline="0" dirty="0">
                <a:solidFill>
                  <a:schemeClr val="tx1"/>
                </a:solidFill>
                <a:latin typeface="Times New Roman" panose="02020603050405020304" pitchFamily="18" charset="0"/>
                <a:cs typeface="Times New Roman" panose="02020603050405020304" pitchFamily="18" charset="0"/>
              </a:rPr>
              <a:t>Based out of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Gaziabad</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and practice pan India</a:t>
            </a:r>
          </a:p>
          <a:p>
            <a:r>
              <a:rPr lang="en-IN" sz="2400" b="0" i="0" u="none" strike="noStrike" baseline="0" dirty="0">
                <a:solidFill>
                  <a:schemeClr val="tx1"/>
                </a:solidFill>
                <a:latin typeface="Times New Roman" panose="02020603050405020304" pitchFamily="18" charset="0"/>
                <a:cs typeface="Times New Roman" panose="02020603050405020304" pitchFamily="18" charset="0"/>
              </a:rPr>
              <a:t>  </a:t>
            </a:r>
          </a:p>
          <a:p>
            <a:r>
              <a:rPr lang="en-US" sz="1800" b="0" i="0" u="none" strike="noStrike" baseline="0" dirty="0">
                <a:solidFill>
                  <a:schemeClr val="tx1"/>
                </a:solidFill>
                <a:latin typeface="Times New Roman" panose="02020603050405020304" pitchFamily="18" charset="0"/>
                <a:cs typeface="Times New Roman" panose="02020603050405020304" pitchFamily="18" charset="0"/>
              </a:rPr>
              <a:t> </a:t>
            </a: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sp>
        <p:nvSpPr>
          <p:cNvPr id="6" name="Rectangle 5"/>
          <p:cNvSpPr/>
          <p:nvPr/>
        </p:nvSpPr>
        <p:spPr>
          <a:xfrm>
            <a:off x="2828680" y="5650716"/>
            <a:ext cx="8852434" cy="523220"/>
          </a:xfrm>
          <a:prstGeom prst="rect">
            <a:avLst/>
          </a:prstGeom>
        </p:spPr>
        <p:txBody>
          <a:bodyPr wrap="square">
            <a:spAutoFit/>
          </a:bodyPr>
          <a:lstStyle/>
          <a:p>
            <a:r>
              <a:rPr lang="en-US" sz="2800" dirty="0"/>
              <a:t> </a:t>
            </a:r>
            <a:endParaRPr lang="en-IN" sz="2800" dirty="0"/>
          </a:p>
        </p:txBody>
      </p:sp>
      <p:pic>
        <p:nvPicPr>
          <p:cNvPr id="7" name="Picture 6">
            <a:extLst>
              <a:ext uri="{FF2B5EF4-FFF2-40B4-BE49-F238E27FC236}">
                <a16:creationId xmlns="" xmlns:a16="http://schemas.microsoft.com/office/drawing/2014/main" id="{3E1C7E84-8891-1C2A-35B1-B2ABEFD1896F}"/>
              </a:ext>
            </a:extLst>
          </p:cNvPr>
          <p:cNvPicPr>
            <a:picLocks noChangeAspect="1"/>
          </p:cNvPicPr>
          <p:nvPr/>
        </p:nvPicPr>
        <p:blipFill>
          <a:blip r:embed="rId4"/>
          <a:stretch>
            <a:fillRect/>
          </a:stretch>
        </p:blipFill>
        <p:spPr>
          <a:xfrm>
            <a:off x="12856090" y="4284102"/>
            <a:ext cx="5604829" cy="6171175"/>
          </a:xfrm>
          <a:prstGeom prst="rect">
            <a:avLst/>
          </a:prstGeom>
        </p:spPr>
      </p:pic>
    </p:spTree>
    <p:extLst>
      <p:ext uri="{BB962C8B-B14F-4D97-AF65-F5344CB8AC3E}">
        <p14:creationId xmlns:p14="http://schemas.microsoft.com/office/powerpoint/2010/main" val="282746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847192"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072643" y="700646"/>
            <a:ext cx="18504407" cy="621896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Deepa </a:t>
            </a:r>
            <a:r>
              <a:rPr lang="en-US" sz="3600" spc="-135" dirty="0" err="1">
                <a:latin typeface="Algerian" panose="04020705040A02060702" pitchFamily="82" charset="0"/>
              </a:rPr>
              <a:t>Rajanesh</a:t>
            </a:r>
            <a:r>
              <a:rPr lang="en-US" sz="3600" spc="-135" dirty="0">
                <a:latin typeface="Algerian" panose="04020705040A02060702" pitchFamily="82" charset="0"/>
              </a:rPr>
              <a:t/>
            </a:r>
            <a:br>
              <a:rPr lang="en-US" sz="3600" spc="-135" dirty="0">
                <a:latin typeface="Algerian" panose="04020705040A02060702" pitchFamily="82" charset="0"/>
              </a:rPr>
            </a:br>
            <a:r>
              <a:rPr lang="en-US" sz="3600" spc="-135" dirty="0">
                <a:latin typeface="Algerian" panose="04020705040A02060702" pitchFamily="82" charset="0"/>
              </a:rPr>
              <a:t/>
            </a:r>
            <a:br>
              <a:rPr lang="en-US" sz="3600" spc="-135" dirty="0">
                <a:latin typeface="Algerian" panose="04020705040A02060702" pitchFamily="82" charset="0"/>
              </a:rPr>
            </a:br>
            <a:r>
              <a:rPr lang="en-US" sz="3600" spc="-135" dirty="0">
                <a:latin typeface="Algerian" panose="04020705040A02060702" pitchFamily="82" charset="0"/>
              </a:rPr>
              <a:t>______________</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6</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3140075"/>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I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t>
            </a:r>
            <a:r>
              <a:rPr lang="en-I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Electronics Engineering graduate from SJC Institute of Technology, Bangalore University.  She started her career in Aviation industry and possesses 13+ years of experience in Avionics software verification &amp; development. She has worked on Integrated Global Avionics, Flight control system, Fire Protection System with clients at US, Germany and Israel.</a:t>
            </a:r>
          </a:p>
          <a:p>
            <a:pPr>
              <a:lnSpc>
                <a:spcPct val="115000"/>
              </a:lnSpc>
              <a:spcAft>
                <a:spcPts val="1000"/>
              </a:spcAft>
            </a:pPr>
            <a:r>
              <a:rPr lang="en-I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Since 2015, she ventured her own business unit Arctic Traders, as Business Partner. The company deals with various HVAC products and are the distributor of Kruger Ventilation Industries India Pvt Ltd for Karnataka region. She looks in to various verticals of Marketing and Business Development.</a:t>
            </a:r>
          </a:p>
          <a:p>
            <a:pPr>
              <a:lnSpc>
                <a:spcPct val="115000"/>
              </a:lnSpc>
              <a:spcAft>
                <a:spcPts val="1000"/>
              </a:spcAft>
            </a:pPr>
            <a:r>
              <a:rPr lang="en-I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She is an active member of ISHRAE since 2017. She served as National Women Chair at ISHRAE 2021-23 and currently serving as South Zone Program Chair, Program Chait at RATA Bangalore and committee member at ISHRAE Bangalore Chapter. She is also member of ASHRAE Bangalore.</a:t>
            </a: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3" name="Picture 2">
            <a:extLst>
              <a:ext uri="{FF2B5EF4-FFF2-40B4-BE49-F238E27FC236}">
                <a16:creationId xmlns="" xmlns:a16="http://schemas.microsoft.com/office/drawing/2014/main" id="{2E1106C5-9716-A82C-F434-321BA05154C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871450" y="4402688"/>
            <a:ext cx="6005184" cy="5747787"/>
          </a:xfrm>
          <a:prstGeom prst="rect">
            <a:avLst/>
          </a:prstGeom>
          <a:noFill/>
          <a:ln>
            <a:noFill/>
          </a:ln>
        </p:spPr>
      </p:pic>
    </p:spTree>
    <p:extLst>
      <p:ext uri="{BB962C8B-B14F-4D97-AF65-F5344CB8AC3E}">
        <p14:creationId xmlns:p14="http://schemas.microsoft.com/office/powerpoint/2010/main" val="38821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dirty="0"/>
          </a:p>
        </p:txBody>
      </p:sp>
      <p:sp>
        <p:nvSpPr>
          <p:cNvPr id="5" name="object 5"/>
          <p:cNvSpPr txBox="1">
            <a:spLocks noGrp="1"/>
          </p:cNvSpPr>
          <p:nvPr>
            <p:ph type="title"/>
          </p:nvPr>
        </p:nvSpPr>
        <p:spPr>
          <a:xfrm>
            <a:off x="12128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Geetanjali Solanki</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799202" y="2913866"/>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solidFill>
                  <a:schemeClr val="tx1"/>
                </a:solidFill>
                <a:latin typeface="Times New Roman" panose="02020603050405020304" pitchFamily="18" charset="0"/>
                <a:cs typeface="Times New Roman" panose="02020603050405020304" pitchFamily="18" charset="0"/>
              </a:rPr>
              <a:t>I have over 23 years of experience in  the HR and Management space. I have worked with many reputed brans like Levi’s, CBRE and C&amp;W as Head of the HR function where I have been responsible for large ramp ups and  technology interventions. During the period of 2017 and 2019 I was a POSH consultant and have worked with over 17 organizations as an External Consultant on their ICC and trained more than 3000 employees on the Act. I am currently Country Manager, India  of Cotton Connect South Asis with responsibility of India and Pakistan operations and all global functions out of India. CCSA  is a social enterprise and has impacted the lives of over 5ooooo farmers and currently too we are working with close to 300000 women farmers to create awareness of using sustainable farming practices and bring about a strong movement towards gender environment. </a:t>
            </a:r>
          </a:p>
          <a:p>
            <a:endParaRPr lang="en-US" sz="2300" dirty="0">
              <a:solidFill>
                <a:schemeClr val="tx1"/>
              </a:solidFill>
              <a:latin typeface="Times New Roman" panose="02020603050405020304" pitchFamily="18" charset="0"/>
              <a:cs typeface="Times New Roman" panose="02020603050405020304" pitchFamily="18" charset="0"/>
            </a:endParaRPr>
          </a:p>
          <a:p>
            <a:r>
              <a:rPr lang="en-US" sz="2300" dirty="0">
                <a:solidFill>
                  <a:schemeClr val="tx1"/>
                </a:solidFill>
                <a:latin typeface="Times New Roman" panose="02020603050405020304" pitchFamily="18" charset="0"/>
                <a:cs typeface="Times New Roman" panose="02020603050405020304" pitchFamily="18" charset="0"/>
              </a:rPr>
              <a:t>I am based in Noida </a:t>
            </a:r>
          </a:p>
          <a:p>
            <a:endParaRPr lang="en-US" sz="2300" dirty="0">
              <a:solidFill>
                <a:schemeClr val="tx1"/>
              </a:solidFill>
              <a:latin typeface="Times New Roman" panose="02020603050405020304" pitchFamily="18" charset="0"/>
              <a:cs typeface="Times New Roman" panose="02020603050405020304" pitchFamily="18" charset="0"/>
            </a:endParaRPr>
          </a:p>
          <a:p>
            <a:r>
              <a:rPr lang="en-US" sz="2300" dirty="0">
                <a:solidFill>
                  <a:schemeClr val="tx1"/>
                </a:solidFill>
                <a:latin typeface="Times New Roman" panose="02020603050405020304" pitchFamily="18" charset="0"/>
                <a:cs typeface="Times New Roman" panose="02020603050405020304" pitchFamily="18" charset="0"/>
              </a:rPr>
              <a:t>The CSC will be step forward to share our work and learn more about what other individuals and </a:t>
            </a:r>
            <a:r>
              <a:rPr lang="en-US" sz="2300" dirty="0" err="1">
                <a:solidFill>
                  <a:schemeClr val="tx1"/>
                </a:solidFill>
                <a:latin typeface="Times New Roman" panose="02020603050405020304" pitchFamily="18" charset="0"/>
                <a:cs typeface="Times New Roman" panose="02020603050405020304" pitchFamily="18" charset="0"/>
              </a:rPr>
              <a:t>organisations</a:t>
            </a:r>
            <a:r>
              <a:rPr lang="en-US" sz="2300" dirty="0">
                <a:solidFill>
                  <a:schemeClr val="tx1"/>
                </a:solidFill>
                <a:latin typeface="Times New Roman" panose="02020603050405020304" pitchFamily="18" charset="0"/>
                <a:cs typeface="Times New Roman" panose="02020603050405020304" pitchFamily="18" charset="0"/>
              </a:rPr>
              <a:t> are doing in this space</a:t>
            </a:r>
            <a:endParaRPr lang="en-IN" sz="2300"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6" name="Picture 5">
            <a:extLst>
              <a:ext uri="{FF2B5EF4-FFF2-40B4-BE49-F238E27FC236}">
                <a16:creationId xmlns="" xmlns:a16="http://schemas.microsoft.com/office/drawing/2014/main" id="{D60E5611-57D3-DC55-5738-C0D9659DD5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3711850" y="4457616"/>
            <a:ext cx="4798399" cy="5215859"/>
          </a:xfrm>
          <a:prstGeom prst="rect">
            <a:avLst/>
          </a:prstGeom>
        </p:spPr>
      </p:pic>
    </p:spTree>
    <p:extLst>
      <p:ext uri="{BB962C8B-B14F-4D97-AF65-F5344CB8AC3E}">
        <p14:creationId xmlns:p14="http://schemas.microsoft.com/office/powerpoint/2010/main" val="141438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847192"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072643" y="700646"/>
            <a:ext cx="18504407" cy="621896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GINA KRISHNAN</a:t>
            </a:r>
            <a:br>
              <a:rPr lang="en-US" sz="3600" spc="-135" dirty="0">
                <a:latin typeface="Algerian" panose="04020705040A02060702" pitchFamily="82" charset="0"/>
              </a:rPr>
            </a:br>
            <a:r>
              <a:rPr lang="en-US" sz="3600" spc="-135" dirty="0">
                <a:latin typeface="Algerian" panose="04020705040A02060702" pitchFamily="82" charset="0"/>
              </a:rPr>
              <a:t/>
            </a:r>
            <a:br>
              <a:rPr lang="en-US" sz="3600" spc="-135" dirty="0">
                <a:latin typeface="Algerian" panose="04020705040A02060702" pitchFamily="82" charset="0"/>
              </a:rPr>
            </a:br>
            <a:r>
              <a:rPr lang="en-US" sz="3600" spc="-135" dirty="0">
                <a:latin typeface="Algerian" panose="04020705040A02060702" pitchFamily="82" charset="0"/>
              </a:rPr>
              <a:t>______________</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8</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159545" y="3394266"/>
            <a:ext cx="11318499" cy="7886562"/>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IN" sz="2800" dirty="0">
                <a:solidFill>
                  <a:schemeClr val="tx1"/>
                </a:solidFill>
                <a:latin typeface="Times New Roman" panose="02020603050405020304" pitchFamily="18" charset="0"/>
                <a:ea typeface="Times New Roman" panose="02020603050405020304" pitchFamily="18" charset="0"/>
              </a:rPr>
              <a:t>A</a:t>
            </a:r>
            <a:r>
              <a:rPr lang="en-IN" sz="2800" dirty="0">
                <a:solidFill>
                  <a:schemeClr val="tx1"/>
                </a:solidFill>
                <a:effectLst/>
                <a:latin typeface="Times New Roman" panose="02020603050405020304" pitchFamily="18" charset="0"/>
                <a:ea typeface="Times New Roman" panose="02020603050405020304" pitchFamily="18" charset="0"/>
              </a:rPr>
              <a:t>n independent business journalist with deep interest in healthcare and pharmaceutical industry. She has been writing for twenty years for various publications.</a:t>
            </a:r>
            <a:br>
              <a:rPr lang="en-IN" sz="2800" dirty="0">
                <a:solidFill>
                  <a:schemeClr val="tx1"/>
                </a:solidFill>
                <a:effectLst/>
                <a:latin typeface="Times New Roman" panose="02020603050405020304" pitchFamily="18" charset="0"/>
                <a:ea typeface="Times New Roman" panose="02020603050405020304" pitchFamily="18" charset="0"/>
              </a:rPr>
            </a:br>
            <a:r>
              <a:rPr lang="en-IN" sz="2800" dirty="0">
                <a:solidFill>
                  <a:schemeClr val="tx1"/>
                </a:solidFill>
                <a:effectLst/>
                <a:latin typeface="Times New Roman" panose="02020603050405020304" pitchFamily="18" charset="0"/>
                <a:ea typeface="Times New Roman" panose="02020603050405020304" pitchFamily="18" charset="0"/>
              </a:rPr>
              <a:t/>
            </a:r>
            <a:br>
              <a:rPr lang="en-IN" sz="2800" dirty="0">
                <a:solidFill>
                  <a:schemeClr val="tx1"/>
                </a:solidFill>
                <a:effectLst/>
                <a:latin typeface="Times New Roman" panose="02020603050405020304" pitchFamily="18" charset="0"/>
                <a:ea typeface="Times New Roman" panose="02020603050405020304" pitchFamily="18" charset="0"/>
              </a:rPr>
            </a:br>
            <a:r>
              <a:rPr lang="en-IN" sz="2800" dirty="0">
                <a:solidFill>
                  <a:schemeClr val="tx1"/>
                </a:solidFill>
                <a:effectLst/>
                <a:latin typeface="Times New Roman" panose="02020603050405020304" pitchFamily="18" charset="0"/>
                <a:ea typeface="Times New Roman" panose="02020603050405020304" pitchFamily="18" charset="0"/>
              </a:rPr>
              <a:t>Her major interest is in community composting, solid waste management and sustainable living. She along with a team of fellow residents set up a community composting project which was celebrated in Gurgaon. </a:t>
            </a:r>
            <a:br>
              <a:rPr lang="en-IN" sz="2800" dirty="0">
                <a:solidFill>
                  <a:schemeClr val="tx1"/>
                </a:solidFill>
                <a:effectLst/>
                <a:latin typeface="Times New Roman" panose="02020603050405020304" pitchFamily="18" charset="0"/>
                <a:ea typeface="Times New Roman" panose="02020603050405020304" pitchFamily="18" charset="0"/>
              </a:rPr>
            </a:br>
            <a:r>
              <a:rPr lang="en-IN" sz="2800" dirty="0">
                <a:solidFill>
                  <a:schemeClr val="tx1"/>
                </a:solidFill>
                <a:effectLst/>
                <a:latin typeface="Times New Roman" panose="02020603050405020304" pitchFamily="18" charset="0"/>
                <a:ea typeface="Times New Roman" panose="02020603050405020304" pitchFamily="18" charset="0"/>
              </a:rPr>
              <a:t/>
            </a:r>
            <a:br>
              <a:rPr lang="en-IN" sz="2800" dirty="0">
                <a:solidFill>
                  <a:schemeClr val="tx1"/>
                </a:solidFill>
                <a:effectLst/>
                <a:latin typeface="Times New Roman" panose="02020603050405020304" pitchFamily="18" charset="0"/>
                <a:ea typeface="Times New Roman" panose="02020603050405020304" pitchFamily="18" charset="0"/>
              </a:rPr>
            </a:br>
            <a:r>
              <a:rPr lang="en-IN" sz="2800" dirty="0">
                <a:solidFill>
                  <a:schemeClr val="tx1"/>
                </a:solidFill>
                <a:effectLst/>
                <a:latin typeface="Times New Roman" panose="02020603050405020304" pitchFamily="18" charset="0"/>
                <a:ea typeface="Times New Roman" panose="02020603050405020304" pitchFamily="18" charset="0"/>
              </a:rPr>
              <a:t>She spends her spare time reading and working on rescue of strays.</a:t>
            </a:r>
            <a:endParaRPr lang="en-IN"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pic>
        <p:nvPicPr>
          <p:cNvPr id="7" name="Picture 6">
            <a:extLst>
              <a:ext uri="{FF2B5EF4-FFF2-40B4-BE49-F238E27FC236}">
                <a16:creationId xmlns="" xmlns:a16="http://schemas.microsoft.com/office/drawing/2014/main" id="{AC573155-7449-5B95-D98B-20BF97F9DF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76432" y="4284104"/>
            <a:ext cx="5469396" cy="6773410"/>
          </a:xfrm>
          <a:prstGeom prst="rect">
            <a:avLst/>
          </a:prstGeom>
        </p:spPr>
      </p:pic>
    </p:spTree>
    <p:extLst>
      <p:ext uri="{BB962C8B-B14F-4D97-AF65-F5344CB8AC3E}">
        <p14:creationId xmlns:p14="http://schemas.microsoft.com/office/powerpoint/2010/main" val="108630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129540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3444875"/>
            <a:ext cx="6177915" cy="746583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603250" y="700647"/>
            <a:ext cx="18364200" cy="4115828"/>
          </a:xfrm>
          <a:prstGeom prst="rect">
            <a:avLst/>
          </a:prstGeom>
        </p:spPr>
        <p:txBody>
          <a:bodyPr vert="horz" wrap="square" lIns="0" tIns="1101810" rIns="0" bIns="0" rtlCol="0">
            <a:spAutoFit/>
          </a:bodyPr>
          <a:lstStyle/>
          <a:p>
            <a:pPr marL="307340">
              <a:lnSpc>
                <a:spcPts val="8150"/>
              </a:lnSpc>
            </a:pPr>
            <a:r>
              <a:rPr lang="en-US" sz="3600" b="0" spc="114" dirty="0">
                <a:latin typeface="Algerian" panose="04020705040A02060702" pitchFamily="82" charset="0"/>
                <a:cs typeface="Myriad Pro"/>
              </a:rPr>
              <a:t>MEMBER - </a:t>
            </a:r>
            <a:r>
              <a:rPr lang="en-US" sz="3600" b="0" spc="240" dirty="0">
                <a:latin typeface="Algerian" panose="04020705040A02060702" pitchFamily="82" charset="0"/>
                <a:cs typeface="Myriad Pro"/>
              </a:rPr>
              <a:t>Corporate Sustainability Council </a:t>
            </a:r>
            <a:r>
              <a:rPr lang="en-US" sz="3600" spc="-135" dirty="0">
                <a:latin typeface="Algerian" panose="04020705040A02060702" pitchFamily="82" charset="0"/>
              </a:rPr>
              <a:t>	          NAME : </a:t>
            </a:r>
            <a:r>
              <a:rPr lang="en-US" sz="3600" spc="-135" dirty="0" err="1">
                <a:latin typeface="Algerian" panose="04020705040A02060702" pitchFamily="82" charset="0"/>
              </a:rPr>
              <a:t>indraani</a:t>
            </a:r>
            <a:r>
              <a:rPr lang="en-US" sz="3600" spc="-135" dirty="0">
                <a:latin typeface="Algerian" panose="04020705040A02060702" pitchFamily="82" charset="0"/>
              </a:rPr>
              <a:t> singh</a:t>
            </a:r>
            <a:br>
              <a:rPr lang="en-US" sz="3600" spc="-135" dirty="0">
                <a:latin typeface="Algerian" panose="04020705040A02060702" pitchFamily="82" charset="0"/>
              </a:rPr>
            </a:br>
            <a:r>
              <a:rPr lang="en-US" sz="3600" b="0" spc="114" dirty="0">
                <a:latin typeface="Algerian" panose="04020705040A02060702" pitchFamily="82" charset="0"/>
                <a:cs typeface="Myriad Pro"/>
              </a:rPr>
              <a:t/>
            </a:r>
            <a:br>
              <a:rPr lang="en-US" sz="3600" b="0" spc="114" dirty="0">
                <a:latin typeface="Algerian" panose="04020705040A02060702" pitchFamily="82" charset="0"/>
                <a:cs typeface="Myriad Pro"/>
              </a:rPr>
            </a:br>
            <a:endParaRPr sz="3600" dirty="0">
              <a:latin typeface="Algerian" panose="04020705040A02060702" pitchFamily="82" charset="0"/>
              <a:cs typeface="Myriad Pro"/>
            </a:endParaRPr>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3444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a:p>
        </p:txBody>
      </p:sp>
      <p:sp>
        <p:nvSpPr>
          <p:cNvPr id="12" name="Scroll: Horizontal 11">
            <a:extLst>
              <a:ext uri="{FF2B5EF4-FFF2-40B4-BE49-F238E27FC236}">
                <a16:creationId xmlns="" xmlns:a16="http://schemas.microsoft.com/office/drawing/2014/main" id="{42434C0D-4A8C-FC46-1A64-B4013963881C}"/>
              </a:ext>
            </a:extLst>
          </p:cNvPr>
          <p:cNvSpPr/>
          <p:nvPr/>
        </p:nvSpPr>
        <p:spPr>
          <a:xfrm>
            <a:off x="1072643" y="2484300"/>
            <a:ext cx="11318499" cy="9037775"/>
          </a:xfrm>
          <a:prstGeom prst="horizontalScroll">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Started  in 1987 with Indian Airlines, flying the Boeing 737. Was the World’s first woman commander on the Wide-bodied Airbus -300 after being trained in Toulouse, France</a:t>
            </a:r>
          </a:p>
          <a:p>
            <a:pPr algn="just">
              <a:lnSpc>
                <a:spcPct val="107000"/>
              </a:lnSpc>
              <a:spcAft>
                <a:spcPts val="800"/>
              </a:spcAft>
            </a:pP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a Managing Trustee for the non-profit organisation Literacy India, is spearheading the 4Es of Education, Empowerment, Employability &amp; Environment at the grassroot level impacting and empowering over 8,00,000 children, youth and women through its various programmes and initiatives. As part of Literacy India’s vision to teach every child from underserved community, Captain </a:t>
            </a:r>
            <a:r>
              <a:rPr lang="en-IN"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Indraani</a:t>
            </a: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has made good use of tech-solutions like ‘</a:t>
            </a:r>
            <a:r>
              <a:rPr lang="en-IN"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Gyantantra</a:t>
            </a: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-Digital Dost’ to offer unique solutions at its centres. As a result of this program, 300,000 children have achieved a stronger foundation in primary education and 106 learning centres across the country have been set up. This multimedia-paced educational software has become not only children’s favourite but also opened doors to livelihood. </a:t>
            </a:r>
          </a:p>
          <a:p>
            <a:pPr algn="just">
              <a:lnSpc>
                <a:spcPct val="107000"/>
              </a:lnSpc>
              <a:spcAft>
                <a:spcPts val="800"/>
              </a:spcAft>
            </a:pP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the Head of the enterprise and brand “INDHA” specially created to give wings to women empowerment program. Under the program over 350+ woman have been trained and now work as skilled artisans earning their livelihood from the rural areas of Haryana, Rajasthan, Jharkhand &amp; West Bengal. INDHA has successfully crafted products for 15 years and continues to sell through all leading online portals and exhibitions and offers corporate gifting solutions.   </a:t>
            </a:r>
          </a:p>
          <a:p>
            <a:pPr algn="just">
              <a:lnSpc>
                <a:spcPct val="107000"/>
              </a:lnSpc>
              <a:spcAft>
                <a:spcPts val="800"/>
              </a:spcAft>
            </a:pP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Awarded and recognised for her initiatives in the social sector through many Awards and recognitions. Among the notable ones are-</a:t>
            </a:r>
          </a:p>
          <a:p>
            <a:pPr marL="342900" lvl="0" indent="-342900" algn="just">
              <a:lnSpc>
                <a:spcPct val="107000"/>
              </a:lnSpc>
              <a:buFont typeface="Symbol" panose="05050102010706020507" pitchFamily="18" charset="2"/>
              <a:buChar char=""/>
            </a:pP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Godfrey Philip special award for Bravery in social cause</a:t>
            </a:r>
          </a:p>
          <a:p>
            <a:pPr marL="342900" lvl="0" indent="-342900" algn="just">
              <a:lnSpc>
                <a:spcPct val="107000"/>
              </a:lnSpc>
              <a:buFont typeface="Symbol" panose="05050102010706020507" pitchFamily="18" charset="2"/>
              <a:buChar char=""/>
            </a:pPr>
            <a:r>
              <a:rPr lang="en-IN"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Limca</a:t>
            </a: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Book of Records that covered her Brand ‘INDHA’ for achieving Women-Empowerment in India and also featured her for A-300 Command in the World &amp; A-320 in Asia</a:t>
            </a:r>
          </a:p>
          <a:p>
            <a:pPr marL="342900" lvl="0" indent="-342900" algn="just">
              <a:lnSpc>
                <a:spcPct val="107000"/>
              </a:lnSpc>
              <a:spcAft>
                <a:spcPts val="800"/>
              </a:spcAft>
              <a:buFont typeface="Symbol" panose="05050102010706020507" pitchFamily="18" charset="2"/>
              <a:buChar char=""/>
            </a:pP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Women Achievers Award, 2009, by International Congress of Women</a:t>
            </a:r>
          </a:p>
        </p:txBody>
      </p:sp>
      <p:sp>
        <p:nvSpPr>
          <p:cNvPr id="17" name="TextBox 16">
            <a:extLst>
              <a:ext uri="{FF2B5EF4-FFF2-40B4-BE49-F238E27FC236}">
                <a16:creationId xmlns="" xmlns:a16="http://schemas.microsoft.com/office/drawing/2014/main" id="{F0DD88F1-1B29-175E-9D2F-A91CF83D78EE}"/>
              </a:ext>
            </a:extLst>
          </p:cNvPr>
          <p:cNvSpPr txBox="1"/>
          <p:nvPr/>
        </p:nvSpPr>
        <p:spPr>
          <a:xfrm rot="5400000">
            <a:off x="-621040" y="7991189"/>
            <a:ext cx="4343400" cy="584775"/>
          </a:xfrm>
          <a:prstGeom prst="rect">
            <a:avLst/>
          </a:prstGeom>
          <a:noFill/>
        </p:spPr>
        <p:txBody>
          <a:bodyPr wrap="square" rtlCol="0">
            <a:spAutoFit/>
          </a:bodyPr>
          <a:lstStyle/>
          <a:p>
            <a:r>
              <a:rPr lang="en-IN" sz="3200" dirty="0"/>
              <a:t>45  Second  introduction</a:t>
            </a:r>
          </a:p>
        </p:txBody>
      </p:sp>
      <p:sp>
        <p:nvSpPr>
          <p:cNvPr id="6" name="Rectangle 5"/>
          <p:cNvSpPr/>
          <p:nvPr/>
        </p:nvSpPr>
        <p:spPr>
          <a:xfrm>
            <a:off x="2828680" y="5650716"/>
            <a:ext cx="8852434" cy="523220"/>
          </a:xfrm>
          <a:prstGeom prst="rect">
            <a:avLst/>
          </a:prstGeom>
        </p:spPr>
        <p:txBody>
          <a:bodyPr wrap="square">
            <a:spAutoFit/>
          </a:bodyPr>
          <a:lstStyle/>
          <a:p>
            <a:r>
              <a:rPr lang="en-US" sz="2800" dirty="0"/>
              <a:t> </a:t>
            </a:r>
            <a:endParaRPr lang="en-IN" sz="2800" dirty="0"/>
          </a:p>
        </p:txBody>
      </p:sp>
      <p:pic>
        <p:nvPicPr>
          <p:cNvPr id="3" name="Picture 2">
            <a:extLst>
              <a:ext uri="{FF2B5EF4-FFF2-40B4-BE49-F238E27FC236}">
                <a16:creationId xmlns="" xmlns:a16="http://schemas.microsoft.com/office/drawing/2014/main" id="{2C4CD4C8-7878-3A90-8390-540065D287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100050" y="4046415"/>
            <a:ext cx="5327587" cy="6351727"/>
          </a:xfrm>
          <a:prstGeom prst="rect">
            <a:avLst/>
          </a:prstGeom>
        </p:spPr>
      </p:pic>
    </p:spTree>
    <p:extLst>
      <p:ext uri="{BB962C8B-B14F-4D97-AF65-F5344CB8AC3E}">
        <p14:creationId xmlns:p14="http://schemas.microsoft.com/office/powerpoint/2010/main" val="380779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TotalTime>
  <Words>3219</Words>
  <Application>Microsoft Office PowerPoint</Application>
  <PresentationFormat>Custom</PresentationFormat>
  <Paragraphs>331</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Corporate Sustainability  Council Kick off Meeting May 04 – 7. 30pm </vt:lpstr>
      <vt:lpstr>PowerPoint Presentation</vt:lpstr>
      <vt:lpstr>PRESIDENT  - Corporate Sustainability Council   NAME : SONALI DUTTA  </vt:lpstr>
      <vt:lpstr>VP  - Corporate Sustainability Council                         NAME : DISHA BANERJEE  </vt:lpstr>
      <vt:lpstr>MEMBER - Corporate Sustainability Council            NAME : ANURADHA DIXIT  </vt:lpstr>
      <vt:lpstr>MEMBER - Corporate Sustainability Council   NAME : Deepa Rajanesh  ______________  </vt:lpstr>
      <vt:lpstr>MEMBER - Corporate Sustainability Council       NAME Geetanjali Solanki  </vt:lpstr>
      <vt:lpstr>MEMBER - Corporate Sustainability Council   NAME : GINA KRISHNAN  ______________  </vt:lpstr>
      <vt:lpstr>MEMBER - Corporate Sustainability Council            NAME : indraani singh  </vt:lpstr>
      <vt:lpstr>MEMBER - Corporate Sustainability Council   NAME : Leena bhanot </vt:lpstr>
      <vt:lpstr>MEMBER - Corporate Sustainability Council       NAME : Nalini fernandes  </vt:lpstr>
      <vt:lpstr>MEMBER - Corporate Sustainability Council   NAME : nanda N Dave  </vt:lpstr>
      <vt:lpstr>MEMBER - Corporate Sustainability Council   Naumita Chopra  </vt:lpstr>
      <vt:lpstr>MEMBER - Corporate Sustainability Council    Name : Nivedita Jadhav </vt:lpstr>
      <vt:lpstr>MEMBER - Corporate Sustainability Council   NAME  : C. Padma  </vt:lpstr>
      <vt:lpstr>MEMBER - Corporate Sustainability Council            NAME : Renuka salwal  </vt:lpstr>
      <vt:lpstr>MEMBER - Corporate Sustainability Council   NAME : Rohini Khuller  </vt:lpstr>
      <vt:lpstr>MEMBER - Corporate Sustainability Council      </vt:lpstr>
      <vt:lpstr>MEMBER - Corporate Sustainability Council   NAME : Sameera satija  ______________  </vt:lpstr>
      <vt:lpstr>MEMBER - Corporate Sustainability Council   NAME : SEEMA SETH  </vt:lpstr>
      <vt:lpstr>MEMBER - Corporate Sustainability Council            NAME   Shalini Tayal </vt:lpstr>
      <vt:lpstr>MEMBER - Corporate Sustainability Council   SUMEDHA DUTTA  </vt:lpstr>
      <vt:lpstr>MEMBER - Corporate Sustainability Council            NAME : Sushmita singha  </vt:lpstr>
      <vt:lpstr>MEMBER - Corporate Sustainability Council   NAME : Tina Pathak  </vt:lpstr>
      <vt:lpstr>MEMBER - Corporate Sustainability Council   NAME VIBHA MALHOTRA </vt:lpstr>
      <vt:lpstr>ABOUT WICCI     </vt:lpstr>
      <vt:lpstr>WICCI VISION    </vt:lpstr>
      <vt:lpstr>WICCI COUNCILS                                                                                          </vt:lpstr>
      <vt:lpstr>CORPORATE SUSTAINABILITY     </vt:lpstr>
      <vt:lpstr>CORPORATE SUSTAINABILITY COUNCIL                                                                                          </vt:lpstr>
      <vt:lpstr>RELATED TERMINOLOGIES    </vt:lpstr>
      <vt:lpstr>ROAD MAP &amp; MILESTONES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Naresh Kumar Verma (70559)</cp:lastModifiedBy>
  <cp:revision>48</cp:revision>
  <dcterms:created xsi:type="dcterms:W3CDTF">2020-11-17T16:47:09Z</dcterms:created>
  <dcterms:modified xsi:type="dcterms:W3CDTF">2023-05-16T07:18:37Z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